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</p:sldMasterIdLst>
  <p:notesMasterIdLst>
    <p:notesMasterId r:id="rId27"/>
  </p:notesMasterIdLst>
  <p:sldIdLst>
    <p:sldId id="256" r:id="rId3"/>
    <p:sldId id="257" r:id="rId4"/>
    <p:sldId id="258" r:id="rId5"/>
    <p:sldId id="517" r:id="rId6"/>
    <p:sldId id="518" r:id="rId7"/>
    <p:sldId id="519" r:id="rId8"/>
    <p:sldId id="260" r:id="rId9"/>
    <p:sldId id="259" r:id="rId10"/>
    <p:sldId id="261" r:id="rId11"/>
    <p:sldId id="520" r:id="rId12"/>
    <p:sldId id="510" r:id="rId13"/>
    <p:sldId id="503" r:id="rId14"/>
    <p:sldId id="496" r:id="rId15"/>
    <p:sldId id="504" r:id="rId16"/>
    <p:sldId id="505" r:id="rId17"/>
    <p:sldId id="502" r:id="rId18"/>
    <p:sldId id="508" r:id="rId19"/>
    <p:sldId id="509" r:id="rId20"/>
    <p:sldId id="511" r:id="rId21"/>
    <p:sldId id="512" r:id="rId22"/>
    <p:sldId id="516" r:id="rId23"/>
    <p:sldId id="513" r:id="rId24"/>
    <p:sldId id="514" r:id="rId25"/>
    <p:sldId id="51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FA42688-B1D8-4B82-8AD0-7A1A34DE3A66}">
          <p14:sldIdLst>
            <p14:sldId id="256"/>
            <p14:sldId id="257"/>
            <p14:sldId id="258"/>
            <p14:sldId id="517"/>
            <p14:sldId id="518"/>
            <p14:sldId id="519"/>
            <p14:sldId id="260"/>
            <p14:sldId id="259"/>
            <p14:sldId id="261"/>
            <p14:sldId id="520"/>
            <p14:sldId id="510"/>
            <p14:sldId id="503"/>
            <p14:sldId id="496"/>
            <p14:sldId id="504"/>
            <p14:sldId id="505"/>
            <p14:sldId id="502"/>
            <p14:sldId id="508"/>
            <p14:sldId id="509"/>
            <p14:sldId id="511"/>
            <p14:sldId id="512"/>
            <p14:sldId id="516"/>
            <p14:sldId id="513"/>
            <p14:sldId id="514"/>
            <p14:sldId id="5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ifei Song" initials="FS" lastIdx="1" clrIdx="0">
    <p:extLst>
      <p:ext uri="{19B8F6BF-5375-455C-9EA6-DF929625EA0E}">
        <p15:presenceInfo xmlns:p15="http://schemas.microsoft.com/office/powerpoint/2012/main" userId="e9c7e0e7ac5549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8" autoAdjust="0"/>
    <p:restoredTop sz="94660"/>
  </p:normalViewPr>
  <p:slideViewPr>
    <p:cSldViewPr snapToGrid="0">
      <p:cViewPr>
        <p:scale>
          <a:sx n="80" d="100"/>
          <a:sy n="80" d="100"/>
        </p:scale>
        <p:origin x="10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25T15:26:50.1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60EE7-10BD-471B-8055-FCB15A18145E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8AABE-DEA4-44A7-B23C-7D3B2B268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38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2165839" y="3171429"/>
            <a:ext cx="78603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BCBDE95B-961D-44DD-81B0-31BCE068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839" y="1945949"/>
            <a:ext cx="7860325" cy="953933"/>
          </a:xfrm>
        </p:spPr>
        <p:txBody>
          <a:bodyPr anchor="b">
            <a:normAutofit/>
          </a:bodyPr>
          <a:lstStyle>
            <a:lvl1pPr algn="ctr">
              <a:defRPr sz="5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EB89C1DD-8977-4A6D-A539-6FFF542F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6409" y="3429002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5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BB7C28-3910-4681-8132-DC699A2566BB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326337-CC83-4242-A55A-9BF9FA6E7D93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65924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5E05C2-A86B-4BED-B7F4-1C3707039B4A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EC4C62-22F3-4A12-A5FF-B0C41338835A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827586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75E60E-F63F-43BE-B223-5D0BE3F97013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AE541B-58D0-414C-B8A9-BC5F7C8F86D8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1181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de-CH" noProof="0">
              <a:sym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AEB2F6-5917-4A93-900B-CDEF8D75B43E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D64C33-7804-47B5-9CE5-6256EC766BE8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0583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CB71A3-6734-4E3F-B188-329087DB5F14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2179F9-010C-4FA1-B42A-A59AF0925C89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5350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0000" y="957263"/>
            <a:ext cx="2794000" cy="5472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957263"/>
            <a:ext cx="8178800" cy="5472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3B6027-F3B5-455F-A329-C61031E2A677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16A2CF5-AC5D-47CE-A3E3-0AB502060A8F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4904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6E8CEF-F190-482F-A76B-544DA184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7" y="5717388"/>
            <a:ext cx="1068455" cy="936000"/>
          </a:xfrm>
          <a:prstGeom prst="rect">
            <a:avLst/>
          </a:prstGeom>
          <a:noFill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F35E9D-CCBC-4597-84E7-F8CB5CE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38C3F-9AFE-4822-84AF-639F5A5C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50C06-5491-4FDA-A956-7D5720DA7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8858B58C-9239-4B4A-90A1-81B5E8CB8A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6" y="1098550"/>
            <a:ext cx="10850564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4A4912-06E1-4C7D-A317-F10D83D1AA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4" y="92700"/>
            <a:ext cx="2179895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1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35E9D-CCBC-4597-84E7-F8CB5CE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38C3F-9AFE-4822-84AF-639F5A5C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50C06-5491-4FDA-A956-7D5720DA7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8858B58C-9239-4B4A-90A1-81B5E8CB8A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6" y="1098550"/>
            <a:ext cx="5361599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310F3DF8-D3ED-4A78-80EB-4FE00FC877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4413" y="1098062"/>
            <a:ext cx="5426075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B270A9-B03F-4FA7-BECD-C4FACFC5B9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4" y="92700"/>
            <a:ext cx="2179895" cy="93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7DA9D5-AAFC-462B-806C-DB8E54228C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7" y="5717388"/>
            <a:ext cx="1068455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7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8" name="AutoShape 9690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856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19891" name="Rectangle 9692"/>
          <p:cNvSpPr>
            <a:spLocks noChangeArrowheads="1"/>
          </p:cNvSpPr>
          <p:nvPr/>
        </p:nvSpPr>
        <p:spPr bwMode="auto">
          <a:xfrm>
            <a:off x="-1588" y="1"/>
            <a:ext cx="12187331" cy="6858023"/>
          </a:xfrm>
          <a:prstGeom prst="rect">
            <a:avLst/>
          </a:prstGeom>
          <a:solidFill>
            <a:srgbClr val="1136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 dirty="0"/>
          </a:p>
        </p:txBody>
      </p:sp>
      <p:sp>
        <p:nvSpPr>
          <p:cNvPr id="19892" name="Rectangle 9693"/>
          <p:cNvSpPr>
            <a:spLocks noChangeArrowheads="1"/>
          </p:cNvSpPr>
          <p:nvPr/>
        </p:nvSpPr>
        <p:spPr bwMode="auto">
          <a:xfrm>
            <a:off x="-1588" y="1"/>
            <a:ext cx="12187331" cy="685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19893" name="Freeform 9694"/>
          <p:cNvSpPr>
            <a:spLocks/>
          </p:cNvSpPr>
          <p:nvPr/>
        </p:nvSpPr>
        <p:spPr bwMode="auto">
          <a:xfrm>
            <a:off x="3849717" y="5213370"/>
            <a:ext cx="4483135" cy="509589"/>
          </a:xfrm>
          <a:custGeom>
            <a:avLst/>
            <a:gdLst>
              <a:gd name="T0" fmla="*/ 2221 w 2354"/>
              <a:gd name="T1" fmla="*/ 0 h 268"/>
              <a:gd name="T2" fmla="*/ 133 w 2354"/>
              <a:gd name="T3" fmla="*/ 0 h 268"/>
              <a:gd name="T4" fmla="*/ 0 w 2354"/>
              <a:gd name="T5" fmla="*/ 134 h 268"/>
              <a:gd name="T6" fmla="*/ 133 w 2354"/>
              <a:gd name="T7" fmla="*/ 268 h 268"/>
              <a:gd name="T8" fmla="*/ 2221 w 2354"/>
              <a:gd name="T9" fmla="*/ 268 h 268"/>
              <a:gd name="T10" fmla="*/ 2354 w 2354"/>
              <a:gd name="T11" fmla="*/ 134 h 268"/>
              <a:gd name="T12" fmla="*/ 2221 w 2354"/>
              <a:gd name="T13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4" h="268">
                <a:moveTo>
                  <a:pt x="2221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60"/>
                  <a:pt x="0" y="134"/>
                </a:cubicBezTo>
                <a:cubicBezTo>
                  <a:pt x="0" y="208"/>
                  <a:pt x="60" y="268"/>
                  <a:pt x="133" y="268"/>
                </a:cubicBezTo>
                <a:cubicBezTo>
                  <a:pt x="2221" y="268"/>
                  <a:pt x="2221" y="268"/>
                  <a:pt x="2221" y="268"/>
                </a:cubicBezTo>
                <a:cubicBezTo>
                  <a:pt x="2294" y="268"/>
                  <a:pt x="2354" y="208"/>
                  <a:pt x="2354" y="134"/>
                </a:cubicBezTo>
                <a:cubicBezTo>
                  <a:pt x="2354" y="60"/>
                  <a:pt x="2294" y="0"/>
                  <a:pt x="2221" y="0"/>
                </a:cubicBezTo>
              </a:path>
            </a:pathLst>
          </a:custGeom>
          <a:solidFill>
            <a:srgbClr val="4B65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19894" name="Freeform 9695"/>
          <p:cNvSpPr>
            <a:spLocks/>
          </p:cNvSpPr>
          <p:nvPr/>
        </p:nvSpPr>
        <p:spPr bwMode="auto">
          <a:xfrm>
            <a:off x="2917847" y="4169013"/>
            <a:ext cx="6348461" cy="1088806"/>
          </a:xfrm>
          <a:custGeom>
            <a:avLst/>
            <a:gdLst>
              <a:gd name="T0" fmla="*/ 3125 w 3334"/>
              <a:gd name="T1" fmla="*/ 416 h 416"/>
              <a:gd name="T2" fmla="*/ 209 w 3334"/>
              <a:gd name="T3" fmla="*/ 416 h 416"/>
              <a:gd name="T4" fmla="*/ 0 w 3334"/>
              <a:gd name="T5" fmla="*/ 208 h 416"/>
              <a:gd name="T6" fmla="*/ 209 w 3334"/>
              <a:gd name="T7" fmla="*/ 0 h 416"/>
              <a:gd name="T8" fmla="*/ 3125 w 3334"/>
              <a:gd name="T9" fmla="*/ 0 h 416"/>
              <a:gd name="T10" fmla="*/ 3334 w 3334"/>
              <a:gd name="T11" fmla="*/ 208 h 416"/>
              <a:gd name="T12" fmla="*/ 3125 w 3334"/>
              <a:gd name="T13" fmla="*/ 4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34" h="416">
                <a:moveTo>
                  <a:pt x="3125" y="416"/>
                </a:moveTo>
                <a:cubicBezTo>
                  <a:pt x="209" y="416"/>
                  <a:pt x="209" y="416"/>
                  <a:pt x="209" y="416"/>
                </a:cubicBezTo>
                <a:cubicBezTo>
                  <a:pt x="94" y="416"/>
                  <a:pt x="0" y="322"/>
                  <a:pt x="0" y="208"/>
                </a:cubicBezTo>
                <a:cubicBezTo>
                  <a:pt x="0" y="94"/>
                  <a:pt x="94" y="0"/>
                  <a:pt x="209" y="0"/>
                </a:cubicBezTo>
                <a:cubicBezTo>
                  <a:pt x="3125" y="0"/>
                  <a:pt x="3125" y="0"/>
                  <a:pt x="3125" y="0"/>
                </a:cubicBezTo>
                <a:cubicBezTo>
                  <a:pt x="3240" y="0"/>
                  <a:pt x="3334" y="94"/>
                  <a:pt x="3334" y="208"/>
                </a:cubicBezTo>
                <a:cubicBezTo>
                  <a:pt x="3334" y="322"/>
                  <a:pt x="3240" y="416"/>
                  <a:pt x="3125" y="416"/>
                </a:cubicBezTo>
                <a:close/>
              </a:path>
            </a:pathLst>
          </a:custGeom>
          <a:solidFill>
            <a:srgbClr val="19A3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grpSp>
        <p:nvGrpSpPr>
          <p:cNvPr id="3" name="组合 2"/>
          <p:cNvGrpSpPr/>
          <p:nvPr/>
        </p:nvGrpSpPr>
        <p:grpSpPr>
          <a:xfrm>
            <a:off x="3997355" y="1001602"/>
            <a:ext cx="4191032" cy="3200411"/>
            <a:chOff x="3997354" y="1250955"/>
            <a:chExt cx="4191032" cy="3200411"/>
          </a:xfrm>
        </p:grpSpPr>
        <p:sp>
          <p:nvSpPr>
            <p:cNvPr id="19895" name="Freeform 9696"/>
            <p:cNvSpPr>
              <a:spLocks/>
            </p:cNvSpPr>
            <p:nvPr/>
          </p:nvSpPr>
          <p:spPr bwMode="auto">
            <a:xfrm>
              <a:off x="6962827" y="1554169"/>
              <a:ext cx="911232" cy="852490"/>
            </a:xfrm>
            <a:custGeom>
              <a:avLst/>
              <a:gdLst>
                <a:gd name="T0" fmla="*/ 197 w 479"/>
                <a:gd name="T1" fmla="*/ 0 h 447"/>
                <a:gd name="T2" fmla="*/ 14 w 479"/>
                <a:gd name="T3" fmla="*/ 96 h 447"/>
                <a:gd name="T4" fmla="*/ 6 w 479"/>
                <a:gd name="T5" fmla="*/ 123 h 447"/>
                <a:gd name="T6" fmla="*/ 165 w 479"/>
                <a:gd name="T7" fmla="*/ 426 h 447"/>
                <a:gd name="T8" fmla="*/ 230 w 479"/>
                <a:gd name="T9" fmla="*/ 447 h 447"/>
                <a:gd name="T10" fmla="*/ 465 w 479"/>
                <a:gd name="T11" fmla="*/ 323 h 447"/>
                <a:gd name="T12" fmla="*/ 474 w 479"/>
                <a:gd name="T13" fmla="*/ 295 h 447"/>
                <a:gd name="T14" fmla="*/ 338 w 479"/>
                <a:gd name="T15" fmla="*/ 37 h 447"/>
                <a:gd name="T16" fmla="*/ 197 w 479"/>
                <a:gd name="T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447">
                  <a:moveTo>
                    <a:pt x="197" y="0"/>
                  </a:moveTo>
                  <a:cubicBezTo>
                    <a:pt x="14" y="96"/>
                    <a:pt x="14" y="96"/>
                    <a:pt x="14" y="96"/>
                  </a:cubicBezTo>
                  <a:cubicBezTo>
                    <a:pt x="4" y="101"/>
                    <a:pt x="0" y="114"/>
                    <a:pt x="6" y="123"/>
                  </a:cubicBezTo>
                  <a:cubicBezTo>
                    <a:pt x="165" y="426"/>
                    <a:pt x="165" y="426"/>
                    <a:pt x="165" y="426"/>
                  </a:cubicBezTo>
                  <a:cubicBezTo>
                    <a:pt x="230" y="447"/>
                    <a:pt x="230" y="447"/>
                    <a:pt x="230" y="447"/>
                  </a:cubicBezTo>
                  <a:cubicBezTo>
                    <a:pt x="465" y="323"/>
                    <a:pt x="465" y="323"/>
                    <a:pt x="465" y="323"/>
                  </a:cubicBezTo>
                  <a:cubicBezTo>
                    <a:pt x="475" y="317"/>
                    <a:pt x="479" y="305"/>
                    <a:pt x="474" y="295"/>
                  </a:cubicBezTo>
                  <a:cubicBezTo>
                    <a:pt x="338" y="37"/>
                    <a:pt x="338" y="37"/>
                    <a:pt x="338" y="37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96" name="Freeform 9697"/>
            <p:cNvSpPr>
              <a:spLocks/>
            </p:cNvSpPr>
            <p:nvPr/>
          </p:nvSpPr>
          <p:spPr bwMode="auto">
            <a:xfrm>
              <a:off x="7235879" y="1554169"/>
              <a:ext cx="638180" cy="744540"/>
            </a:xfrm>
            <a:custGeom>
              <a:avLst/>
              <a:gdLst>
                <a:gd name="T0" fmla="*/ 53 w 335"/>
                <a:gd name="T1" fmla="*/ 0 h 391"/>
                <a:gd name="T2" fmla="*/ 0 w 335"/>
                <a:gd name="T3" fmla="*/ 28 h 391"/>
                <a:gd name="T4" fmla="*/ 191 w 335"/>
                <a:gd name="T5" fmla="*/ 391 h 391"/>
                <a:gd name="T6" fmla="*/ 321 w 335"/>
                <a:gd name="T7" fmla="*/ 323 h 391"/>
                <a:gd name="T8" fmla="*/ 330 w 335"/>
                <a:gd name="T9" fmla="*/ 295 h 391"/>
                <a:gd name="T10" fmla="*/ 194 w 335"/>
                <a:gd name="T11" fmla="*/ 37 h 391"/>
                <a:gd name="T12" fmla="*/ 53 w 335"/>
                <a:gd name="T13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391">
                  <a:moveTo>
                    <a:pt x="53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321" y="323"/>
                    <a:pt x="321" y="323"/>
                    <a:pt x="321" y="323"/>
                  </a:cubicBezTo>
                  <a:cubicBezTo>
                    <a:pt x="331" y="317"/>
                    <a:pt x="335" y="305"/>
                    <a:pt x="330" y="295"/>
                  </a:cubicBezTo>
                  <a:cubicBezTo>
                    <a:pt x="194" y="37"/>
                    <a:pt x="194" y="37"/>
                    <a:pt x="194" y="37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97" name="Freeform 9698"/>
            <p:cNvSpPr>
              <a:spLocks/>
            </p:cNvSpPr>
            <p:nvPr/>
          </p:nvSpPr>
          <p:spPr bwMode="auto">
            <a:xfrm>
              <a:off x="7053315" y="1704982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98" name="Freeform 9699"/>
            <p:cNvSpPr>
              <a:spLocks/>
            </p:cNvSpPr>
            <p:nvPr/>
          </p:nvSpPr>
          <p:spPr bwMode="auto">
            <a:xfrm>
              <a:off x="7081890" y="1760544"/>
              <a:ext cx="227014" cy="141288"/>
            </a:xfrm>
            <a:custGeom>
              <a:avLst/>
              <a:gdLst>
                <a:gd name="T0" fmla="*/ 143 w 143"/>
                <a:gd name="T1" fmla="*/ 20 h 89"/>
                <a:gd name="T2" fmla="*/ 11 w 143"/>
                <a:gd name="T3" fmla="*/ 89 h 89"/>
                <a:gd name="T4" fmla="*/ 0 w 143"/>
                <a:gd name="T5" fmla="*/ 68 h 89"/>
                <a:gd name="T6" fmla="*/ 132 w 143"/>
                <a:gd name="T7" fmla="*/ 0 h 89"/>
                <a:gd name="T8" fmla="*/ 143 w 143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20"/>
                  </a:moveTo>
                  <a:lnTo>
                    <a:pt x="11" y="89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99" name="Freeform 9700"/>
            <p:cNvSpPr>
              <a:spLocks/>
            </p:cNvSpPr>
            <p:nvPr/>
          </p:nvSpPr>
          <p:spPr bwMode="auto">
            <a:xfrm>
              <a:off x="7110466" y="1812932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0" name="Freeform 9701"/>
            <p:cNvSpPr>
              <a:spLocks/>
            </p:cNvSpPr>
            <p:nvPr/>
          </p:nvSpPr>
          <p:spPr bwMode="auto">
            <a:xfrm>
              <a:off x="7139041" y="1868495"/>
              <a:ext cx="227014" cy="141288"/>
            </a:xfrm>
            <a:custGeom>
              <a:avLst/>
              <a:gdLst>
                <a:gd name="T0" fmla="*/ 143 w 143"/>
                <a:gd name="T1" fmla="*/ 19 h 89"/>
                <a:gd name="T2" fmla="*/ 11 w 143"/>
                <a:gd name="T3" fmla="*/ 89 h 89"/>
                <a:gd name="T4" fmla="*/ 0 w 143"/>
                <a:gd name="T5" fmla="*/ 69 h 89"/>
                <a:gd name="T6" fmla="*/ 132 w 143"/>
                <a:gd name="T7" fmla="*/ 0 h 89"/>
                <a:gd name="T8" fmla="*/ 143 w 143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19"/>
                  </a:moveTo>
                  <a:lnTo>
                    <a:pt x="11" y="89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1" name="Freeform 9702"/>
            <p:cNvSpPr>
              <a:spLocks/>
            </p:cNvSpPr>
            <p:nvPr/>
          </p:nvSpPr>
          <p:spPr bwMode="auto">
            <a:xfrm>
              <a:off x="7167616" y="1922470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2" name="Freeform 9703"/>
            <p:cNvSpPr>
              <a:spLocks/>
            </p:cNvSpPr>
            <p:nvPr/>
          </p:nvSpPr>
          <p:spPr bwMode="auto">
            <a:xfrm>
              <a:off x="7196191" y="197803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3" name="Freeform 9704"/>
            <p:cNvSpPr>
              <a:spLocks/>
            </p:cNvSpPr>
            <p:nvPr/>
          </p:nvSpPr>
          <p:spPr bwMode="auto">
            <a:xfrm>
              <a:off x="7226354" y="2035183"/>
              <a:ext cx="227014" cy="139700"/>
            </a:xfrm>
            <a:custGeom>
              <a:avLst/>
              <a:gdLst>
                <a:gd name="T0" fmla="*/ 143 w 143"/>
                <a:gd name="T1" fmla="*/ 19 h 88"/>
                <a:gd name="T2" fmla="*/ 11 w 143"/>
                <a:gd name="T3" fmla="*/ 88 h 88"/>
                <a:gd name="T4" fmla="*/ 0 w 143"/>
                <a:gd name="T5" fmla="*/ 68 h 88"/>
                <a:gd name="T6" fmla="*/ 132 w 143"/>
                <a:gd name="T7" fmla="*/ 0 h 88"/>
                <a:gd name="T8" fmla="*/ 143 w 143"/>
                <a:gd name="T9" fmla="*/ 1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8">
                  <a:moveTo>
                    <a:pt x="143" y="19"/>
                  </a:moveTo>
                  <a:lnTo>
                    <a:pt x="11" y="88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4" name="Freeform 9705"/>
            <p:cNvSpPr>
              <a:spLocks/>
            </p:cNvSpPr>
            <p:nvPr/>
          </p:nvSpPr>
          <p:spPr bwMode="auto">
            <a:xfrm>
              <a:off x="7253342" y="208598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5" name="Freeform 9706"/>
            <p:cNvSpPr>
              <a:spLocks/>
            </p:cNvSpPr>
            <p:nvPr/>
          </p:nvSpPr>
          <p:spPr bwMode="auto">
            <a:xfrm>
              <a:off x="7281917" y="2139958"/>
              <a:ext cx="227014" cy="139700"/>
            </a:xfrm>
            <a:custGeom>
              <a:avLst/>
              <a:gdLst>
                <a:gd name="T0" fmla="*/ 143 w 143"/>
                <a:gd name="T1" fmla="*/ 20 h 88"/>
                <a:gd name="T2" fmla="*/ 11 w 143"/>
                <a:gd name="T3" fmla="*/ 88 h 88"/>
                <a:gd name="T4" fmla="*/ 0 w 143"/>
                <a:gd name="T5" fmla="*/ 69 h 88"/>
                <a:gd name="T6" fmla="*/ 132 w 143"/>
                <a:gd name="T7" fmla="*/ 0 h 88"/>
                <a:gd name="T8" fmla="*/ 143 w 143"/>
                <a:gd name="T9" fmla="*/ 2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8">
                  <a:moveTo>
                    <a:pt x="143" y="20"/>
                  </a:moveTo>
                  <a:lnTo>
                    <a:pt x="11" y="88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6" name="Freeform 9707"/>
            <p:cNvSpPr>
              <a:spLocks/>
            </p:cNvSpPr>
            <p:nvPr/>
          </p:nvSpPr>
          <p:spPr bwMode="auto">
            <a:xfrm>
              <a:off x="7308905" y="2190758"/>
              <a:ext cx="227014" cy="141288"/>
            </a:xfrm>
            <a:custGeom>
              <a:avLst/>
              <a:gdLst>
                <a:gd name="T0" fmla="*/ 143 w 143"/>
                <a:gd name="T1" fmla="*/ 20 h 89"/>
                <a:gd name="T2" fmla="*/ 11 w 143"/>
                <a:gd name="T3" fmla="*/ 89 h 89"/>
                <a:gd name="T4" fmla="*/ 0 w 143"/>
                <a:gd name="T5" fmla="*/ 68 h 89"/>
                <a:gd name="T6" fmla="*/ 132 w 143"/>
                <a:gd name="T7" fmla="*/ 0 h 89"/>
                <a:gd name="T8" fmla="*/ 143 w 143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20"/>
                  </a:moveTo>
                  <a:lnTo>
                    <a:pt x="11" y="89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7" name="Freeform 9708"/>
            <p:cNvSpPr>
              <a:spLocks/>
            </p:cNvSpPr>
            <p:nvPr/>
          </p:nvSpPr>
          <p:spPr bwMode="auto">
            <a:xfrm>
              <a:off x="7300967" y="1598619"/>
              <a:ext cx="188914" cy="122238"/>
            </a:xfrm>
            <a:custGeom>
              <a:avLst/>
              <a:gdLst>
                <a:gd name="T0" fmla="*/ 119 w 119"/>
                <a:gd name="T1" fmla="*/ 20 h 77"/>
                <a:gd name="T2" fmla="*/ 11 w 119"/>
                <a:gd name="T3" fmla="*/ 77 h 77"/>
                <a:gd name="T4" fmla="*/ 0 w 119"/>
                <a:gd name="T5" fmla="*/ 56 h 77"/>
                <a:gd name="T6" fmla="*/ 108 w 119"/>
                <a:gd name="T7" fmla="*/ 0 h 77"/>
                <a:gd name="T8" fmla="*/ 119 w 119"/>
                <a:gd name="T9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77">
                  <a:moveTo>
                    <a:pt x="119" y="20"/>
                  </a:moveTo>
                  <a:lnTo>
                    <a:pt x="11" y="77"/>
                  </a:lnTo>
                  <a:lnTo>
                    <a:pt x="0" y="56"/>
                  </a:lnTo>
                  <a:lnTo>
                    <a:pt x="108" y="0"/>
                  </a:lnTo>
                  <a:lnTo>
                    <a:pt x="119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8" name="Freeform 9709"/>
            <p:cNvSpPr>
              <a:spLocks/>
            </p:cNvSpPr>
            <p:nvPr/>
          </p:nvSpPr>
          <p:spPr bwMode="auto">
            <a:xfrm>
              <a:off x="7331130" y="1631956"/>
              <a:ext cx="225427" cy="142875"/>
            </a:xfrm>
            <a:custGeom>
              <a:avLst/>
              <a:gdLst>
                <a:gd name="T0" fmla="*/ 142 w 142"/>
                <a:gd name="T1" fmla="*/ 21 h 90"/>
                <a:gd name="T2" fmla="*/ 10 w 142"/>
                <a:gd name="T3" fmla="*/ 90 h 90"/>
                <a:gd name="T4" fmla="*/ 0 w 142"/>
                <a:gd name="T5" fmla="*/ 70 h 90"/>
                <a:gd name="T6" fmla="*/ 132 w 142"/>
                <a:gd name="T7" fmla="*/ 0 h 90"/>
                <a:gd name="T8" fmla="*/ 142 w 142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1"/>
                  </a:moveTo>
                  <a:lnTo>
                    <a:pt x="10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09" name="Freeform 9710"/>
            <p:cNvSpPr>
              <a:spLocks/>
            </p:cNvSpPr>
            <p:nvPr/>
          </p:nvSpPr>
          <p:spPr bwMode="auto">
            <a:xfrm>
              <a:off x="7359705" y="1687519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0" name="Freeform 9711"/>
            <p:cNvSpPr>
              <a:spLocks/>
            </p:cNvSpPr>
            <p:nvPr/>
          </p:nvSpPr>
          <p:spPr bwMode="auto">
            <a:xfrm>
              <a:off x="7388280" y="1741494"/>
              <a:ext cx="225427" cy="142875"/>
            </a:xfrm>
            <a:custGeom>
              <a:avLst/>
              <a:gdLst>
                <a:gd name="T0" fmla="*/ 142 w 142"/>
                <a:gd name="T1" fmla="*/ 20 h 90"/>
                <a:gd name="T2" fmla="*/ 10 w 142"/>
                <a:gd name="T3" fmla="*/ 90 h 90"/>
                <a:gd name="T4" fmla="*/ 0 w 142"/>
                <a:gd name="T5" fmla="*/ 69 h 90"/>
                <a:gd name="T6" fmla="*/ 132 w 142"/>
                <a:gd name="T7" fmla="*/ 0 h 90"/>
                <a:gd name="T8" fmla="*/ 142 w 142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0"/>
                  </a:moveTo>
                  <a:lnTo>
                    <a:pt x="10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2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1" name="Freeform 9712"/>
            <p:cNvSpPr>
              <a:spLocks/>
            </p:cNvSpPr>
            <p:nvPr/>
          </p:nvSpPr>
          <p:spPr bwMode="auto">
            <a:xfrm>
              <a:off x="7416855" y="1793882"/>
              <a:ext cx="225427" cy="142875"/>
            </a:xfrm>
            <a:custGeom>
              <a:avLst/>
              <a:gdLst>
                <a:gd name="T0" fmla="*/ 142 w 142"/>
                <a:gd name="T1" fmla="*/ 21 h 90"/>
                <a:gd name="T2" fmla="*/ 10 w 142"/>
                <a:gd name="T3" fmla="*/ 90 h 90"/>
                <a:gd name="T4" fmla="*/ 0 w 142"/>
                <a:gd name="T5" fmla="*/ 70 h 90"/>
                <a:gd name="T6" fmla="*/ 132 w 142"/>
                <a:gd name="T7" fmla="*/ 0 h 90"/>
                <a:gd name="T8" fmla="*/ 142 w 142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1"/>
                  </a:moveTo>
                  <a:lnTo>
                    <a:pt x="10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2" name="Freeform 9713"/>
            <p:cNvSpPr>
              <a:spLocks/>
            </p:cNvSpPr>
            <p:nvPr/>
          </p:nvSpPr>
          <p:spPr bwMode="auto">
            <a:xfrm>
              <a:off x="7445431" y="1849445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3" name="Freeform 9714"/>
            <p:cNvSpPr>
              <a:spLocks/>
            </p:cNvSpPr>
            <p:nvPr/>
          </p:nvSpPr>
          <p:spPr bwMode="auto">
            <a:xfrm>
              <a:off x="7474006" y="1906595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4" name="Freeform 9715"/>
            <p:cNvSpPr>
              <a:spLocks/>
            </p:cNvSpPr>
            <p:nvPr/>
          </p:nvSpPr>
          <p:spPr bwMode="auto">
            <a:xfrm>
              <a:off x="7502581" y="195898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5" name="Freeform 9716"/>
            <p:cNvSpPr>
              <a:spLocks/>
            </p:cNvSpPr>
            <p:nvPr/>
          </p:nvSpPr>
          <p:spPr bwMode="auto">
            <a:xfrm>
              <a:off x="7529569" y="2011370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6" name="Freeform 9717"/>
            <p:cNvSpPr>
              <a:spLocks/>
            </p:cNvSpPr>
            <p:nvPr/>
          </p:nvSpPr>
          <p:spPr bwMode="auto">
            <a:xfrm>
              <a:off x="7558144" y="2063758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0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0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7" name="Freeform 9718"/>
            <p:cNvSpPr>
              <a:spLocks/>
            </p:cNvSpPr>
            <p:nvPr/>
          </p:nvSpPr>
          <p:spPr bwMode="auto">
            <a:xfrm>
              <a:off x="7389868" y="1606556"/>
              <a:ext cx="215902" cy="153988"/>
            </a:xfrm>
            <a:custGeom>
              <a:avLst/>
              <a:gdLst>
                <a:gd name="T0" fmla="*/ 0 w 113"/>
                <a:gd name="T1" fmla="*/ 0 h 81"/>
                <a:gd name="T2" fmla="*/ 23 w 113"/>
                <a:gd name="T3" fmla="*/ 50 h 81"/>
                <a:gd name="T4" fmla="*/ 60 w 113"/>
                <a:gd name="T5" fmla="*/ 60 h 81"/>
                <a:gd name="T6" fmla="*/ 113 w 113"/>
                <a:gd name="T7" fmla="*/ 10 h 81"/>
                <a:gd name="T8" fmla="*/ 0 w 113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1">
                  <a:moveTo>
                    <a:pt x="0" y="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31" y="81"/>
                    <a:pt x="60" y="60"/>
                  </a:cubicBezTo>
                  <a:cubicBezTo>
                    <a:pt x="113" y="10"/>
                    <a:pt x="113" y="10"/>
                    <a:pt x="113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8" name="Freeform 9719"/>
            <p:cNvSpPr>
              <a:spLocks/>
            </p:cNvSpPr>
            <p:nvPr/>
          </p:nvSpPr>
          <p:spPr bwMode="auto">
            <a:xfrm>
              <a:off x="7337480" y="1554169"/>
              <a:ext cx="268290" cy="192088"/>
            </a:xfrm>
            <a:custGeom>
              <a:avLst/>
              <a:gdLst>
                <a:gd name="T0" fmla="*/ 0 w 141"/>
                <a:gd name="T1" fmla="*/ 0 h 101"/>
                <a:gd name="T2" fmla="*/ 22 w 141"/>
                <a:gd name="T3" fmla="*/ 65 h 101"/>
                <a:gd name="T4" fmla="*/ 68 w 141"/>
                <a:gd name="T5" fmla="*/ 81 h 101"/>
                <a:gd name="T6" fmla="*/ 141 w 141"/>
                <a:gd name="T7" fmla="*/ 37 h 101"/>
                <a:gd name="T8" fmla="*/ 0 w 141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1">
                  <a:moveTo>
                    <a:pt x="0" y="0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31" y="101"/>
                    <a:pt x="68" y="81"/>
                  </a:cubicBezTo>
                  <a:cubicBezTo>
                    <a:pt x="141" y="37"/>
                    <a:pt x="141" y="37"/>
                    <a:pt x="141" y="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19" name="Freeform 9720"/>
            <p:cNvSpPr>
              <a:spLocks/>
            </p:cNvSpPr>
            <p:nvPr/>
          </p:nvSpPr>
          <p:spPr bwMode="auto">
            <a:xfrm>
              <a:off x="7342242" y="2314584"/>
              <a:ext cx="57150" cy="92075"/>
            </a:xfrm>
            <a:custGeom>
              <a:avLst/>
              <a:gdLst>
                <a:gd name="T0" fmla="*/ 1 w 30"/>
                <a:gd name="T1" fmla="*/ 11 h 48"/>
                <a:gd name="T2" fmla="*/ 25 w 30"/>
                <a:gd name="T3" fmla="*/ 14 h 48"/>
                <a:gd name="T4" fmla="*/ 30 w 30"/>
                <a:gd name="T5" fmla="*/ 48 h 48"/>
                <a:gd name="T6" fmla="*/ 0 w 30"/>
                <a:gd name="T7" fmla="*/ 26 h 48"/>
                <a:gd name="T8" fmla="*/ 1 w 30"/>
                <a:gd name="T9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8">
                  <a:moveTo>
                    <a:pt x="1" y="11"/>
                  </a:moveTo>
                  <a:cubicBezTo>
                    <a:pt x="1" y="11"/>
                    <a:pt x="21" y="0"/>
                    <a:pt x="25" y="1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0" name="Freeform 9721"/>
            <p:cNvSpPr>
              <a:spLocks/>
            </p:cNvSpPr>
            <p:nvPr/>
          </p:nvSpPr>
          <p:spPr bwMode="auto">
            <a:xfrm>
              <a:off x="7277154" y="2316171"/>
              <a:ext cx="122238" cy="90488"/>
            </a:xfrm>
            <a:custGeom>
              <a:avLst/>
              <a:gdLst>
                <a:gd name="T0" fmla="*/ 0 w 65"/>
                <a:gd name="T1" fmla="*/ 26 h 47"/>
                <a:gd name="T2" fmla="*/ 29 w 65"/>
                <a:gd name="T3" fmla="*/ 8 h 47"/>
                <a:gd name="T4" fmla="*/ 50 w 65"/>
                <a:gd name="T5" fmla="*/ 15 h 47"/>
                <a:gd name="T6" fmla="*/ 65 w 65"/>
                <a:gd name="T7" fmla="*/ 47 h 47"/>
                <a:gd name="T8" fmla="*/ 0 w 65"/>
                <a:gd name="T9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7">
                  <a:moveTo>
                    <a:pt x="0" y="26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43" y="0"/>
                    <a:pt x="50" y="15"/>
                  </a:cubicBezTo>
                  <a:cubicBezTo>
                    <a:pt x="65" y="47"/>
                    <a:pt x="65" y="47"/>
                    <a:pt x="65" y="4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1" name="Freeform 9722"/>
            <p:cNvSpPr>
              <a:spLocks/>
            </p:cNvSpPr>
            <p:nvPr/>
          </p:nvSpPr>
          <p:spPr bwMode="auto">
            <a:xfrm>
              <a:off x="4545046" y="2173296"/>
              <a:ext cx="3273450" cy="2278070"/>
            </a:xfrm>
            <a:custGeom>
              <a:avLst/>
              <a:gdLst>
                <a:gd name="T0" fmla="*/ 951 w 1719"/>
                <a:gd name="T1" fmla="*/ 0 h 1196"/>
                <a:gd name="T2" fmla="*/ 868 w 1719"/>
                <a:gd name="T3" fmla="*/ 176 h 1196"/>
                <a:gd name="T4" fmla="*/ 735 w 1719"/>
                <a:gd name="T5" fmla="*/ 0 h 1196"/>
                <a:gd name="T6" fmla="*/ 0 w 1719"/>
                <a:gd name="T7" fmla="*/ 0 h 1196"/>
                <a:gd name="T8" fmla="*/ 0 w 1719"/>
                <a:gd name="T9" fmla="*/ 1196 h 1196"/>
                <a:gd name="T10" fmla="*/ 1719 w 1719"/>
                <a:gd name="T11" fmla="*/ 1196 h 1196"/>
                <a:gd name="T12" fmla="*/ 1719 w 1719"/>
                <a:gd name="T13" fmla="*/ 0 h 1196"/>
                <a:gd name="T14" fmla="*/ 951 w 1719"/>
                <a:gd name="T1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9" h="1196">
                  <a:moveTo>
                    <a:pt x="951" y="0"/>
                  </a:moveTo>
                  <a:cubicBezTo>
                    <a:pt x="868" y="176"/>
                    <a:pt x="868" y="176"/>
                    <a:pt x="868" y="176"/>
                  </a:cubicBezTo>
                  <a:cubicBezTo>
                    <a:pt x="868" y="176"/>
                    <a:pt x="785" y="64"/>
                    <a:pt x="7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6"/>
                    <a:pt x="0" y="1196"/>
                    <a:pt x="0" y="1196"/>
                  </a:cubicBezTo>
                  <a:cubicBezTo>
                    <a:pt x="1719" y="1196"/>
                    <a:pt x="1719" y="1196"/>
                    <a:pt x="1719" y="1196"/>
                  </a:cubicBezTo>
                  <a:cubicBezTo>
                    <a:pt x="1719" y="0"/>
                    <a:pt x="1719" y="0"/>
                    <a:pt x="1719" y="0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2" name="Freeform 9723"/>
            <p:cNvSpPr>
              <a:spLocks/>
            </p:cNvSpPr>
            <p:nvPr/>
          </p:nvSpPr>
          <p:spPr bwMode="auto">
            <a:xfrm>
              <a:off x="4583146" y="2136783"/>
              <a:ext cx="3192487" cy="2284420"/>
            </a:xfrm>
            <a:custGeom>
              <a:avLst/>
              <a:gdLst>
                <a:gd name="T0" fmla="*/ 42 w 2011"/>
                <a:gd name="T1" fmla="*/ 0 h 1439"/>
                <a:gd name="T2" fmla="*/ 0 w 2011"/>
                <a:gd name="T3" fmla="*/ 42 h 1439"/>
                <a:gd name="T4" fmla="*/ 0 w 2011"/>
                <a:gd name="T5" fmla="*/ 1439 h 1439"/>
                <a:gd name="T6" fmla="*/ 2011 w 2011"/>
                <a:gd name="T7" fmla="*/ 1439 h 1439"/>
                <a:gd name="T8" fmla="*/ 2011 w 2011"/>
                <a:gd name="T9" fmla="*/ 64 h 1439"/>
                <a:gd name="T10" fmla="*/ 1964 w 2011"/>
                <a:gd name="T11" fmla="*/ 0 h 1439"/>
                <a:gd name="T12" fmla="*/ 1008 w 2011"/>
                <a:gd name="T13" fmla="*/ 252 h 1439"/>
                <a:gd name="T14" fmla="*/ 42 w 2011"/>
                <a:gd name="T1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1" h="1439">
                  <a:moveTo>
                    <a:pt x="42" y="0"/>
                  </a:moveTo>
                  <a:lnTo>
                    <a:pt x="0" y="42"/>
                  </a:lnTo>
                  <a:lnTo>
                    <a:pt x="0" y="1439"/>
                  </a:lnTo>
                  <a:lnTo>
                    <a:pt x="2011" y="1439"/>
                  </a:lnTo>
                  <a:lnTo>
                    <a:pt x="2011" y="64"/>
                  </a:lnTo>
                  <a:lnTo>
                    <a:pt x="1964" y="0"/>
                  </a:lnTo>
                  <a:lnTo>
                    <a:pt x="1008" y="25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3" name="Freeform 9724"/>
            <p:cNvSpPr>
              <a:spLocks/>
            </p:cNvSpPr>
            <p:nvPr/>
          </p:nvSpPr>
          <p:spPr bwMode="auto">
            <a:xfrm>
              <a:off x="4649822" y="2136783"/>
              <a:ext cx="3051198" cy="2236795"/>
            </a:xfrm>
            <a:custGeom>
              <a:avLst/>
              <a:gdLst>
                <a:gd name="T0" fmla="*/ 913 w 1602"/>
                <a:gd name="T1" fmla="*/ 0 h 1174"/>
                <a:gd name="T2" fmla="*/ 801 w 1602"/>
                <a:gd name="T3" fmla="*/ 145 h 1174"/>
                <a:gd name="T4" fmla="*/ 650 w 1602"/>
                <a:gd name="T5" fmla="*/ 0 h 1174"/>
                <a:gd name="T6" fmla="*/ 0 w 1602"/>
                <a:gd name="T7" fmla="*/ 0 h 1174"/>
                <a:gd name="T8" fmla="*/ 0 w 1602"/>
                <a:gd name="T9" fmla="*/ 1174 h 1174"/>
                <a:gd name="T10" fmla="*/ 1602 w 1602"/>
                <a:gd name="T11" fmla="*/ 1174 h 1174"/>
                <a:gd name="T12" fmla="*/ 1602 w 1602"/>
                <a:gd name="T13" fmla="*/ 0 h 1174"/>
                <a:gd name="T14" fmla="*/ 913 w 1602"/>
                <a:gd name="T15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2" h="1174">
                  <a:moveTo>
                    <a:pt x="913" y="0"/>
                  </a:moveTo>
                  <a:cubicBezTo>
                    <a:pt x="803" y="0"/>
                    <a:pt x="801" y="145"/>
                    <a:pt x="801" y="145"/>
                  </a:cubicBezTo>
                  <a:cubicBezTo>
                    <a:pt x="799" y="10"/>
                    <a:pt x="650" y="0"/>
                    <a:pt x="6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74"/>
                    <a:pt x="0" y="1174"/>
                    <a:pt x="0" y="1174"/>
                  </a:cubicBezTo>
                  <a:cubicBezTo>
                    <a:pt x="1602" y="1174"/>
                    <a:pt x="1602" y="1174"/>
                    <a:pt x="1602" y="1174"/>
                  </a:cubicBezTo>
                  <a:cubicBezTo>
                    <a:pt x="1602" y="0"/>
                    <a:pt x="1602" y="0"/>
                    <a:pt x="1602" y="0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4" name="Rectangle 9725"/>
            <p:cNvSpPr>
              <a:spLocks noChangeArrowheads="1"/>
            </p:cNvSpPr>
            <p:nvPr/>
          </p:nvSpPr>
          <p:spPr bwMode="auto">
            <a:xfrm>
              <a:off x="4737135" y="2244734"/>
              <a:ext cx="555629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5" name="Rectangle 9726"/>
            <p:cNvSpPr>
              <a:spLocks noChangeArrowheads="1"/>
            </p:cNvSpPr>
            <p:nvPr/>
          </p:nvSpPr>
          <p:spPr bwMode="auto">
            <a:xfrm>
              <a:off x="4737135" y="2354271"/>
              <a:ext cx="555629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6" name="Rectangle 9727"/>
            <p:cNvSpPr>
              <a:spLocks noChangeArrowheads="1"/>
            </p:cNvSpPr>
            <p:nvPr/>
          </p:nvSpPr>
          <p:spPr bwMode="auto">
            <a:xfrm>
              <a:off x="4737135" y="2927361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7" name="Rectangle 9728"/>
            <p:cNvSpPr>
              <a:spLocks noChangeArrowheads="1"/>
            </p:cNvSpPr>
            <p:nvPr/>
          </p:nvSpPr>
          <p:spPr bwMode="auto">
            <a:xfrm>
              <a:off x="4737135" y="3038486"/>
              <a:ext cx="48895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8" name="Rectangle 9729"/>
            <p:cNvSpPr>
              <a:spLocks noChangeArrowheads="1"/>
            </p:cNvSpPr>
            <p:nvPr/>
          </p:nvSpPr>
          <p:spPr bwMode="auto">
            <a:xfrm>
              <a:off x="4737135" y="3144849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29" name="Rectangle 9730"/>
            <p:cNvSpPr>
              <a:spLocks noChangeArrowheads="1"/>
            </p:cNvSpPr>
            <p:nvPr/>
          </p:nvSpPr>
          <p:spPr bwMode="auto">
            <a:xfrm>
              <a:off x="4737135" y="3249624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0" name="Rectangle 9731"/>
            <p:cNvSpPr>
              <a:spLocks noChangeArrowheads="1"/>
            </p:cNvSpPr>
            <p:nvPr/>
          </p:nvSpPr>
          <p:spPr bwMode="auto">
            <a:xfrm>
              <a:off x="4737135" y="2460634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1" name="Rectangle 9732"/>
            <p:cNvSpPr>
              <a:spLocks noChangeArrowheads="1"/>
            </p:cNvSpPr>
            <p:nvPr/>
          </p:nvSpPr>
          <p:spPr bwMode="auto">
            <a:xfrm>
              <a:off x="4737135" y="2568585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2" name="Rectangle 9733"/>
            <p:cNvSpPr>
              <a:spLocks noChangeArrowheads="1"/>
            </p:cNvSpPr>
            <p:nvPr/>
          </p:nvSpPr>
          <p:spPr bwMode="auto">
            <a:xfrm>
              <a:off x="4737135" y="2670185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3" name="Rectangle 9734"/>
            <p:cNvSpPr>
              <a:spLocks noChangeArrowheads="1"/>
            </p:cNvSpPr>
            <p:nvPr/>
          </p:nvSpPr>
          <p:spPr bwMode="auto">
            <a:xfrm>
              <a:off x="4737135" y="2771785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4" name="Rectangle 9735"/>
            <p:cNvSpPr>
              <a:spLocks noChangeArrowheads="1"/>
            </p:cNvSpPr>
            <p:nvPr/>
          </p:nvSpPr>
          <p:spPr bwMode="auto">
            <a:xfrm>
              <a:off x="4737135" y="3384562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5" name="Rectangle 9736"/>
            <p:cNvSpPr>
              <a:spLocks noChangeArrowheads="1"/>
            </p:cNvSpPr>
            <p:nvPr/>
          </p:nvSpPr>
          <p:spPr bwMode="auto">
            <a:xfrm>
              <a:off x="4737135" y="3497275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6" name="Rectangle 9737"/>
            <p:cNvSpPr>
              <a:spLocks noChangeArrowheads="1"/>
            </p:cNvSpPr>
            <p:nvPr/>
          </p:nvSpPr>
          <p:spPr bwMode="auto">
            <a:xfrm>
              <a:off x="4737135" y="3602051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7" name="Rectangle 9738"/>
            <p:cNvSpPr>
              <a:spLocks noChangeArrowheads="1"/>
            </p:cNvSpPr>
            <p:nvPr/>
          </p:nvSpPr>
          <p:spPr bwMode="auto">
            <a:xfrm>
              <a:off x="4981612" y="3711588"/>
              <a:ext cx="86519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8" name="Rectangle 9739"/>
            <p:cNvSpPr>
              <a:spLocks noChangeArrowheads="1"/>
            </p:cNvSpPr>
            <p:nvPr/>
          </p:nvSpPr>
          <p:spPr bwMode="auto">
            <a:xfrm>
              <a:off x="4737135" y="3811601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39" name="Rectangle 9740"/>
            <p:cNvSpPr>
              <a:spLocks noChangeArrowheads="1"/>
            </p:cNvSpPr>
            <p:nvPr/>
          </p:nvSpPr>
          <p:spPr bwMode="auto">
            <a:xfrm>
              <a:off x="4737135" y="3917964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0" name="Rectangle 9741"/>
            <p:cNvSpPr>
              <a:spLocks noChangeArrowheads="1"/>
            </p:cNvSpPr>
            <p:nvPr/>
          </p:nvSpPr>
          <p:spPr bwMode="auto">
            <a:xfrm>
              <a:off x="4737135" y="4022739"/>
              <a:ext cx="88424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1" name="Rectangle 9742"/>
            <p:cNvSpPr>
              <a:spLocks noChangeArrowheads="1"/>
            </p:cNvSpPr>
            <p:nvPr/>
          </p:nvSpPr>
          <p:spPr bwMode="auto">
            <a:xfrm>
              <a:off x="4737135" y="4132277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2" name="Rectangle 9743"/>
            <p:cNvSpPr>
              <a:spLocks noChangeArrowheads="1"/>
            </p:cNvSpPr>
            <p:nvPr/>
          </p:nvSpPr>
          <p:spPr bwMode="auto">
            <a:xfrm>
              <a:off x="4737135" y="4232290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3" name="Rectangle 9744"/>
            <p:cNvSpPr>
              <a:spLocks noChangeArrowheads="1"/>
            </p:cNvSpPr>
            <p:nvPr/>
          </p:nvSpPr>
          <p:spPr bwMode="auto">
            <a:xfrm>
              <a:off x="5292764" y="2908311"/>
              <a:ext cx="554042" cy="403226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4" name="Rectangle 9745"/>
            <p:cNvSpPr>
              <a:spLocks noChangeArrowheads="1"/>
            </p:cNvSpPr>
            <p:nvPr/>
          </p:nvSpPr>
          <p:spPr bwMode="auto">
            <a:xfrm>
              <a:off x="6496098" y="2266959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5" name="Rectangle 9746"/>
            <p:cNvSpPr>
              <a:spLocks noChangeArrowheads="1"/>
            </p:cNvSpPr>
            <p:nvPr/>
          </p:nvSpPr>
          <p:spPr bwMode="auto">
            <a:xfrm>
              <a:off x="6496098" y="2379671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6" name="Rectangle 9747"/>
            <p:cNvSpPr>
              <a:spLocks noChangeArrowheads="1"/>
            </p:cNvSpPr>
            <p:nvPr/>
          </p:nvSpPr>
          <p:spPr bwMode="auto">
            <a:xfrm>
              <a:off x="6496098" y="2484447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7" name="Rectangle 9748"/>
            <p:cNvSpPr>
              <a:spLocks noChangeArrowheads="1"/>
            </p:cNvSpPr>
            <p:nvPr/>
          </p:nvSpPr>
          <p:spPr bwMode="auto">
            <a:xfrm>
              <a:off x="6496098" y="2592397"/>
              <a:ext cx="110808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8" name="Rectangle 9749"/>
            <p:cNvSpPr>
              <a:spLocks noChangeArrowheads="1"/>
            </p:cNvSpPr>
            <p:nvPr/>
          </p:nvSpPr>
          <p:spPr bwMode="auto">
            <a:xfrm>
              <a:off x="6496098" y="2693998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49" name="Rectangle 9750"/>
            <p:cNvSpPr>
              <a:spLocks noChangeArrowheads="1"/>
            </p:cNvSpPr>
            <p:nvPr/>
          </p:nvSpPr>
          <p:spPr bwMode="auto">
            <a:xfrm>
              <a:off x="6496098" y="2797185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0" name="Rectangle 9751"/>
            <p:cNvSpPr>
              <a:spLocks noChangeArrowheads="1"/>
            </p:cNvSpPr>
            <p:nvPr/>
          </p:nvSpPr>
          <p:spPr bwMode="auto">
            <a:xfrm>
              <a:off x="6496098" y="3409962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1" name="Rectangle 9752"/>
            <p:cNvSpPr>
              <a:spLocks noChangeArrowheads="1"/>
            </p:cNvSpPr>
            <p:nvPr/>
          </p:nvSpPr>
          <p:spPr bwMode="auto">
            <a:xfrm>
              <a:off x="6496098" y="3521088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2" name="Rectangle 9753"/>
            <p:cNvSpPr>
              <a:spLocks noChangeArrowheads="1"/>
            </p:cNvSpPr>
            <p:nvPr/>
          </p:nvSpPr>
          <p:spPr bwMode="auto">
            <a:xfrm>
              <a:off x="6496098" y="3627451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3" name="Rectangle 9754"/>
            <p:cNvSpPr>
              <a:spLocks noChangeArrowheads="1"/>
            </p:cNvSpPr>
            <p:nvPr/>
          </p:nvSpPr>
          <p:spPr bwMode="auto">
            <a:xfrm>
              <a:off x="6496098" y="4046552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4" name="Rectangle 9755"/>
            <p:cNvSpPr>
              <a:spLocks noChangeArrowheads="1"/>
            </p:cNvSpPr>
            <p:nvPr/>
          </p:nvSpPr>
          <p:spPr bwMode="auto">
            <a:xfrm>
              <a:off x="6496098" y="4154502"/>
              <a:ext cx="110808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5" name="Rectangle 9756"/>
            <p:cNvSpPr>
              <a:spLocks noChangeArrowheads="1"/>
            </p:cNvSpPr>
            <p:nvPr/>
          </p:nvSpPr>
          <p:spPr bwMode="auto">
            <a:xfrm>
              <a:off x="6496098" y="4257690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6" name="Rectangle 9757"/>
            <p:cNvSpPr>
              <a:spLocks noChangeArrowheads="1"/>
            </p:cNvSpPr>
            <p:nvPr/>
          </p:nvSpPr>
          <p:spPr bwMode="auto">
            <a:xfrm>
              <a:off x="7086653" y="2933711"/>
              <a:ext cx="517529" cy="401639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7" name="Rectangle 9758"/>
            <p:cNvSpPr>
              <a:spLocks noChangeArrowheads="1"/>
            </p:cNvSpPr>
            <p:nvPr/>
          </p:nvSpPr>
          <p:spPr bwMode="auto">
            <a:xfrm>
              <a:off x="6496098" y="2933711"/>
              <a:ext cx="517529" cy="401639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8" name="Rectangle 9759"/>
            <p:cNvSpPr>
              <a:spLocks noChangeArrowheads="1"/>
            </p:cNvSpPr>
            <p:nvPr/>
          </p:nvSpPr>
          <p:spPr bwMode="auto">
            <a:xfrm>
              <a:off x="6496098" y="3740164"/>
              <a:ext cx="425453" cy="269876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59" name="Rectangle 9760"/>
            <p:cNvSpPr>
              <a:spLocks noChangeArrowheads="1"/>
            </p:cNvSpPr>
            <p:nvPr/>
          </p:nvSpPr>
          <p:spPr bwMode="auto">
            <a:xfrm>
              <a:off x="6967589" y="3740164"/>
              <a:ext cx="630242" cy="268288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0" name="Rectangle 9761"/>
            <p:cNvSpPr>
              <a:spLocks noChangeArrowheads="1"/>
            </p:cNvSpPr>
            <p:nvPr/>
          </p:nvSpPr>
          <p:spPr bwMode="auto">
            <a:xfrm>
              <a:off x="4002117" y="2265371"/>
              <a:ext cx="361953" cy="2095507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1" name="Rectangle 9762"/>
            <p:cNvSpPr>
              <a:spLocks noChangeArrowheads="1"/>
            </p:cNvSpPr>
            <p:nvPr/>
          </p:nvSpPr>
          <p:spPr bwMode="auto">
            <a:xfrm>
              <a:off x="3997354" y="2265371"/>
              <a:ext cx="138114" cy="209550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2" name="Rectangle 9763"/>
            <p:cNvSpPr>
              <a:spLocks noChangeArrowheads="1"/>
            </p:cNvSpPr>
            <p:nvPr/>
          </p:nvSpPr>
          <p:spPr bwMode="auto">
            <a:xfrm>
              <a:off x="4238656" y="2305059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3" name="Rectangle 9764"/>
            <p:cNvSpPr>
              <a:spLocks noChangeArrowheads="1"/>
            </p:cNvSpPr>
            <p:nvPr/>
          </p:nvSpPr>
          <p:spPr bwMode="auto">
            <a:xfrm>
              <a:off x="4297394" y="233045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4" name="Rectangle 9765"/>
            <p:cNvSpPr>
              <a:spLocks noChangeArrowheads="1"/>
            </p:cNvSpPr>
            <p:nvPr/>
          </p:nvSpPr>
          <p:spPr bwMode="auto">
            <a:xfrm>
              <a:off x="4297394" y="235268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5" name="Rectangle 9766"/>
            <p:cNvSpPr>
              <a:spLocks noChangeArrowheads="1"/>
            </p:cNvSpPr>
            <p:nvPr/>
          </p:nvSpPr>
          <p:spPr bwMode="auto">
            <a:xfrm>
              <a:off x="4297394" y="237808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6" name="Rectangle 9767"/>
            <p:cNvSpPr>
              <a:spLocks noChangeArrowheads="1"/>
            </p:cNvSpPr>
            <p:nvPr/>
          </p:nvSpPr>
          <p:spPr bwMode="auto">
            <a:xfrm>
              <a:off x="4297394" y="240030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7" name="Rectangle 9768"/>
            <p:cNvSpPr>
              <a:spLocks noChangeArrowheads="1"/>
            </p:cNvSpPr>
            <p:nvPr/>
          </p:nvSpPr>
          <p:spPr bwMode="auto">
            <a:xfrm>
              <a:off x="4238656" y="2422534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8" name="Rectangle 9769"/>
            <p:cNvSpPr>
              <a:spLocks noChangeArrowheads="1"/>
            </p:cNvSpPr>
            <p:nvPr/>
          </p:nvSpPr>
          <p:spPr bwMode="auto">
            <a:xfrm>
              <a:off x="4297394" y="2446347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69" name="Rectangle 9770"/>
            <p:cNvSpPr>
              <a:spLocks noChangeArrowheads="1"/>
            </p:cNvSpPr>
            <p:nvPr/>
          </p:nvSpPr>
          <p:spPr bwMode="auto">
            <a:xfrm>
              <a:off x="4297394" y="2470159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0" name="Rectangle 9771"/>
            <p:cNvSpPr>
              <a:spLocks noChangeArrowheads="1"/>
            </p:cNvSpPr>
            <p:nvPr/>
          </p:nvSpPr>
          <p:spPr bwMode="auto">
            <a:xfrm>
              <a:off x="4297394" y="249397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1" name="Rectangle 9772"/>
            <p:cNvSpPr>
              <a:spLocks noChangeArrowheads="1"/>
            </p:cNvSpPr>
            <p:nvPr/>
          </p:nvSpPr>
          <p:spPr bwMode="auto">
            <a:xfrm>
              <a:off x="4297394" y="2517784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2" name="Rectangle 9773"/>
            <p:cNvSpPr>
              <a:spLocks noChangeArrowheads="1"/>
            </p:cNvSpPr>
            <p:nvPr/>
          </p:nvSpPr>
          <p:spPr bwMode="auto">
            <a:xfrm>
              <a:off x="4238656" y="2541597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3" name="Rectangle 9774"/>
            <p:cNvSpPr>
              <a:spLocks noChangeArrowheads="1"/>
            </p:cNvSpPr>
            <p:nvPr/>
          </p:nvSpPr>
          <p:spPr bwMode="auto">
            <a:xfrm>
              <a:off x="4297394" y="2563822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4" name="Rectangle 9775"/>
            <p:cNvSpPr>
              <a:spLocks noChangeArrowheads="1"/>
            </p:cNvSpPr>
            <p:nvPr/>
          </p:nvSpPr>
          <p:spPr bwMode="auto">
            <a:xfrm>
              <a:off x="4297394" y="2587635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5" name="Rectangle 9776"/>
            <p:cNvSpPr>
              <a:spLocks noChangeArrowheads="1"/>
            </p:cNvSpPr>
            <p:nvPr/>
          </p:nvSpPr>
          <p:spPr bwMode="auto">
            <a:xfrm>
              <a:off x="4297394" y="2611447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6" name="Rectangle 9777"/>
            <p:cNvSpPr>
              <a:spLocks noChangeArrowheads="1"/>
            </p:cNvSpPr>
            <p:nvPr/>
          </p:nvSpPr>
          <p:spPr bwMode="auto">
            <a:xfrm>
              <a:off x="4297394" y="2635260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7" name="Rectangle 9778"/>
            <p:cNvSpPr>
              <a:spLocks noChangeArrowheads="1"/>
            </p:cNvSpPr>
            <p:nvPr/>
          </p:nvSpPr>
          <p:spPr bwMode="auto">
            <a:xfrm>
              <a:off x="4240244" y="2657485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8" name="Rectangle 9779"/>
            <p:cNvSpPr>
              <a:spLocks noChangeArrowheads="1"/>
            </p:cNvSpPr>
            <p:nvPr/>
          </p:nvSpPr>
          <p:spPr bwMode="auto">
            <a:xfrm>
              <a:off x="4297394" y="2682885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79" name="Rectangle 9780"/>
            <p:cNvSpPr>
              <a:spLocks noChangeArrowheads="1"/>
            </p:cNvSpPr>
            <p:nvPr/>
          </p:nvSpPr>
          <p:spPr bwMode="auto">
            <a:xfrm>
              <a:off x="4297394" y="2705110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0" name="Rectangle 9781"/>
            <p:cNvSpPr>
              <a:spLocks noChangeArrowheads="1"/>
            </p:cNvSpPr>
            <p:nvPr/>
          </p:nvSpPr>
          <p:spPr bwMode="auto">
            <a:xfrm>
              <a:off x="4297394" y="2730510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1" name="Rectangle 9782"/>
            <p:cNvSpPr>
              <a:spLocks noChangeArrowheads="1"/>
            </p:cNvSpPr>
            <p:nvPr/>
          </p:nvSpPr>
          <p:spPr bwMode="auto">
            <a:xfrm>
              <a:off x="4297394" y="2752735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2" name="Rectangle 9783"/>
            <p:cNvSpPr>
              <a:spLocks noChangeArrowheads="1"/>
            </p:cNvSpPr>
            <p:nvPr/>
          </p:nvSpPr>
          <p:spPr bwMode="auto">
            <a:xfrm>
              <a:off x="4238656" y="2774960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3" name="Rectangle 9784"/>
            <p:cNvSpPr>
              <a:spLocks noChangeArrowheads="1"/>
            </p:cNvSpPr>
            <p:nvPr/>
          </p:nvSpPr>
          <p:spPr bwMode="auto">
            <a:xfrm>
              <a:off x="4297394" y="2798773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4" name="Rectangle 9785"/>
            <p:cNvSpPr>
              <a:spLocks noChangeArrowheads="1"/>
            </p:cNvSpPr>
            <p:nvPr/>
          </p:nvSpPr>
          <p:spPr bwMode="auto">
            <a:xfrm>
              <a:off x="4297394" y="2820998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5" name="Rectangle 9786"/>
            <p:cNvSpPr>
              <a:spLocks noChangeArrowheads="1"/>
            </p:cNvSpPr>
            <p:nvPr/>
          </p:nvSpPr>
          <p:spPr bwMode="auto">
            <a:xfrm>
              <a:off x="4297394" y="2844811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6" name="Rectangle 9787"/>
            <p:cNvSpPr>
              <a:spLocks noChangeArrowheads="1"/>
            </p:cNvSpPr>
            <p:nvPr/>
          </p:nvSpPr>
          <p:spPr bwMode="auto">
            <a:xfrm>
              <a:off x="4297394" y="2868623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7" name="Rectangle 9788"/>
            <p:cNvSpPr>
              <a:spLocks noChangeArrowheads="1"/>
            </p:cNvSpPr>
            <p:nvPr/>
          </p:nvSpPr>
          <p:spPr bwMode="auto">
            <a:xfrm>
              <a:off x="4238656" y="2892436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8" name="Rectangle 9789"/>
            <p:cNvSpPr>
              <a:spLocks noChangeArrowheads="1"/>
            </p:cNvSpPr>
            <p:nvPr/>
          </p:nvSpPr>
          <p:spPr bwMode="auto">
            <a:xfrm>
              <a:off x="4297394" y="2914661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89" name="Rectangle 9790"/>
            <p:cNvSpPr>
              <a:spLocks noChangeArrowheads="1"/>
            </p:cNvSpPr>
            <p:nvPr/>
          </p:nvSpPr>
          <p:spPr bwMode="auto">
            <a:xfrm>
              <a:off x="4297394" y="2940061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0" name="Rectangle 9791"/>
            <p:cNvSpPr>
              <a:spLocks noChangeArrowheads="1"/>
            </p:cNvSpPr>
            <p:nvPr/>
          </p:nvSpPr>
          <p:spPr bwMode="auto">
            <a:xfrm>
              <a:off x="4297394" y="2962286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1" name="Rectangle 9792"/>
            <p:cNvSpPr>
              <a:spLocks noChangeArrowheads="1"/>
            </p:cNvSpPr>
            <p:nvPr/>
          </p:nvSpPr>
          <p:spPr bwMode="auto">
            <a:xfrm>
              <a:off x="4297394" y="2984511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2" name="Rectangle 9793"/>
            <p:cNvSpPr>
              <a:spLocks noChangeArrowheads="1"/>
            </p:cNvSpPr>
            <p:nvPr/>
          </p:nvSpPr>
          <p:spPr bwMode="auto">
            <a:xfrm>
              <a:off x="4240244" y="3008324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3" name="Rectangle 9794"/>
            <p:cNvSpPr>
              <a:spLocks noChangeArrowheads="1"/>
            </p:cNvSpPr>
            <p:nvPr/>
          </p:nvSpPr>
          <p:spPr bwMode="auto">
            <a:xfrm>
              <a:off x="4297394" y="3032136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4" name="Rectangle 9795"/>
            <p:cNvSpPr>
              <a:spLocks noChangeArrowheads="1"/>
            </p:cNvSpPr>
            <p:nvPr/>
          </p:nvSpPr>
          <p:spPr bwMode="auto">
            <a:xfrm>
              <a:off x="4297394" y="305594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5" name="Rectangle 9796"/>
            <p:cNvSpPr>
              <a:spLocks noChangeArrowheads="1"/>
            </p:cNvSpPr>
            <p:nvPr/>
          </p:nvSpPr>
          <p:spPr bwMode="auto">
            <a:xfrm>
              <a:off x="4297394" y="3079761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6" name="Rectangle 9797"/>
            <p:cNvSpPr>
              <a:spLocks noChangeArrowheads="1"/>
            </p:cNvSpPr>
            <p:nvPr/>
          </p:nvSpPr>
          <p:spPr bwMode="auto">
            <a:xfrm>
              <a:off x="4297394" y="310357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7" name="Rectangle 9798"/>
            <p:cNvSpPr>
              <a:spLocks noChangeArrowheads="1"/>
            </p:cNvSpPr>
            <p:nvPr/>
          </p:nvSpPr>
          <p:spPr bwMode="auto">
            <a:xfrm>
              <a:off x="4238656" y="3125799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8" name="Rectangle 9799"/>
            <p:cNvSpPr>
              <a:spLocks noChangeArrowheads="1"/>
            </p:cNvSpPr>
            <p:nvPr/>
          </p:nvSpPr>
          <p:spPr bwMode="auto">
            <a:xfrm>
              <a:off x="4297394" y="3146437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999" name="Rectangle 9800"/>
            <p:cNvSpPr>
              <a:spLocks noChangeArrowheads="1"/>
            </p:cNvSpPr>
            <p:nvPr/>
          </p:nvSpPr>
          <p:spPr bwMode="auto">
            <a:xfrm>
              <a:off x="4297394" y="317024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0" name="Rectangle 9801"/>
            <p:cNvSpPr>
              <a:spLocks noChangeArrowheads="1"/>
            </p:cNvSpPr>
            <p:nvPr/>
          </p:nvSpPr>
          <p:spPr bwMode="auto">
            <a:xfrm>
              <a:off x="4297394" y="3194062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1" name="Rectangle 9802"/>
            <p:cNvSpPr>
              <a:spLocks noChangeArrowheads="1"/>
            </p:cNvSpPr>
            <p:nvPr/>
          </p:nvSpPr>
          <p:spPr bwMode="auto">
            <a:xfrm>
              <a:off x="4297394" y="321787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2" name="Rectangle 9803"/>
            <p:cNvSpPr>
              <a:spLocks noChangeArrowheads="1"/>
            </p:cNvSpPr>
            <p:nvPr/>
          </p:nvSpPr>
          <p:spPr bwMode="auto">
            <a:xfrm>
              <a:off x="4240244" y="3240099"/>
              <a:ext cx="117476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3" name="Rectangle 9804"/>
            <p:cNvSpPr>
              <a:spLocks noChangeArrowheads="1"/>
            </p:cNvSpPr>
            <p:nvPr/>
          </p:nvSpPr>
          <p:spPr bwMode="auto">
            <a:xfrm>
              <a:off x="4297394" y="326391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4" name="Rectangle 9805"/>
            <p:cNvSpPr>
              <a:spLocks noChangeArrowheads="1"/>
            </p:cNvSpPr>
            <p:nvPr/>
          </p:nvSpPr>
          <p:spPr bwMode="auto">
            <a:xfrm>
              <a:off x="4297394" y="3286137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5" name="Rectangle 9806"/>
            <p:cNvSpPr>
              <a:spLocks noChangeArrowheads="1"/>
            </p:cNvSpPr>
            <p:nvPr/>
          </p:nvSpPr>
          <p:spPr bwMode="auto">
            <a:xfrm>
              <a:off x="4297394" y="3311537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6" name="Rectangle 9807"/>
            <p:cNvSpPr>
              <a:spLocks noChangeArrowheads="1"/>
            </p:cNvSpPr>
            <p:nvPr/>
          </p:nvSpPr>
          <p:spPr bwMode="auto">
            <a:xfrm>
              <a:off x="4297394" y="333376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7" name="Rectangle 9808"/>
            <p:cNvSpPr>
              <a:spLocks noChangeArrowheads="1"/>
            </p:cNvSpPr>
            <p:nvPr/>
          </p:nvSpPr>
          <p:spPr bwMode="auto">
            <a:xfrm>
              <a:off x="4240244" y="3355987"/>
              <a:ext cx="117476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8" name="Rectangle 9809"/>
            <p:cNvSpPr>
              <a:spLocks noChangeArrowheads="1"/>
            </p:cNvSpPr>
            <p:nvPr/>
          </p:nvSpPr>
          <p:spPr bwMode="auto">
            <a:xfrm>
              <a:off x="4300569" y="3381387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09" name="Rectangle 9810"/>
            <p:cNvSpPr>
              <a:spLocks noChangeArrowheads="1"/>
            </p:cNvSpPr>
            <p:nvPr/>
          </p:nvSpPr>
          <p:spPr bwMode="auto">
            <a:xfrm>
              <a:off x="4300569" y="3403612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0" name="Rectangle 9811"/>
            <p:cNvSpPr>
              <a:spLocks noChangeArrowheads="1"/>
            </p:cNvSpPr>
            <p:nvPr/>
          </p:nvSpPr>
          <p:spPr bwMode="auto">
            <a:xfrm>
              <a:off x="4300569" y="3427425"/>
              <a:ext cx="58738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1" name="Rectangle 9812"/>
            <p:cNvSpPr>
              <a:spLocks noChangeArrowheads="1"/>
            </p:cNvSpPr>
            <p:nvPr/>
          </p:nvSpPr>
          <p:spPr bwMode="auto">
            <a:xfrm>
              <a:off x="4300569" y="3451238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2" name="Rectangle 9813"/>
            <p:cNvSpPr>
              <a:spLocks noChangeArrowheads="1"/>
            </p:cNvSpPr>
            <p:nvPr/>
          </p:nvSpPr>
          <p:spPr bwMode="auto">
            <a:xfrm>
              <a:off x="4240244" y="3475050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3" name="Rectangle 9814"/>
            <p:cNvSpPr>
              <a:spLocks noChangeArrowheads="1"/>
            </p:cNvSpPr>
            <p:nvPr/>
          </p:nvSpPr>
          <p:spPr bwMode="auto">
            <a:xfrm>
              <a:off x="4297394" y="3497275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4" name="Rectangle 9815"/>
            <p:cNvSpPr>
              <a:spLocks noChangeArrowheads="1"/>
            </p:cNvSpPr>
            <p:nvPr/>
          </p:nvSpPr>
          <p:spPr bwMode="auto">
            <a:xfrm>
              <a:off x="4297394" y="3522675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5" name="Rectangle 9816"/>
            <p:cNvSpPr>
              <a:spLocks noChangeArrowheads="1"/>
            </p:cNvSpPr>
            <p:nvPr/>
          </p:nvSpPr>
          <p:spPr bwMode="auto">
            <a:xfrm>
              <a:off x="4297394" y="3544900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6" name="Rectangle 9817"/>
            <p:cNvSpPr>
              <a:spLocks noChangeArrowheads="1"/>
            </p:cNvSpPr>
            <p:nvPr/>
          </p:nvSpPr>
          <p:spPr bwMode="auto">
            <a:xfrm>
              <a:off x="4297394" y="3568713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7" name="Rectangle 9818"/>
            <p:cNvSpPr>
              <a:spLocks noChangeArrowheads="1"/>
            </p:cNvSpPr>
            <p:nvPr/>
          </p:nvSpPr>
          <p:spPr bwMode="auto">
            <a:xfrm>
              <a:off x="4240244" y="3590938"/>
              <a:ext cx="117476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8" name="Rectangle 9819"/>
            <p:cNvSpPr>
              <a:spLocks noChangeArrowheads="1"/>
            </p:cNvSpPr>
            <p:nvPr/>
          </p:nvSpPr>
          <p:spPr bwMode="auto">
            <a:xfrm>
              <a:off x="4295806" y="3611576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19" name="Rectangle 9820"/>
            <p:cNvSpPr>
              <a:spLocks noChangeArrowheads="1"/>
            </p:cNvSpPr>
            <p:nvPr/>
          </p:nvSpPr>
          <p:spPr bwMode="auto">
            <a:xfrm>
              <a:off x="4295806" y="3636976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0" name="Rectangle 9821"/>
            <p:cNvSpPr>
              <a:spLocks noChangeArrowheads="1"/>
            </p:cNvSpPr>
            <p:nvPr/>
          </p:nvSpPr>
          <p:spPr bwMode="auto">
            <a:xfrm>
              <a:off x="4295806" y="3659201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1" name="Rectangle 9822"/>
            <p:cNvSpPr>
              <a:spLocks noChangeArrowheads="1"/>
            </p:cNvSpPr>
            <p:nvPr/>
          </p:nvSpPr>
          <p:spPr bwMode="auto">
            <a:xfrm>
              <a:off x="4295806" y="368301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2" name="Rectangle 9823"/>
            <p:cNvSpPr>
              <a:spLocks noChangeArrowheads="1"/>
            </p:cNvSpPr>
            <p:nvPr/>
          </p:nvSpPr>
          <p:spPr bwMode="auto">
            <a:xfrm>
              <a:off x="4238656" y="3705238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3" name="Rectangle 9824"/>
            <p:cNvSpPr>
              <a:spLocks noChangeArrowheads="1"/>
            </p:cNvSpPr>
            <p:nvPr/>
          </p:nvSpPr>
          <p:spPr bwMode="auto">
            <a:xfrm>
              <a:off x="4297394" y="373063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4" name="Rectangle 9825"/>
            <p:cNvSpPr>
              <a:spLocks noChangeArrowheads="1"/>
            </p:cNvSpPr>
            <p:nvPr/>
          </p:nvSpPr>
          <p:spPr bwMode="auto">
            <a:xfrm>
              <a:off x="4297394" y="375286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5" name="Rectangle 9826"/>
            <p:cNvSpPr>
              <a:spLocks noChangeArrowheads="1"/>
            </p:cNvSpPr>
            <p:nvPr/>
          </p:nvSpPr>
          <p:spPr bwMode="auto">
            <a:xfrm>
              <a:off x="4297394" y="377826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6" name="Rectangle 9827"/>
            <p:cNvSpPr>
              <a:spLocks noChangeArrowheads="1"/>
            </p:cNvSpPr>
            <p:nvPr/>
          </p:nvSpPr>
          <p:spPr bwMode="auto">
            <a:xfrm>
              <a:off x="4297394" y="380048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7" name="Rectangle 9828"/>
            <p:cNvSpPr>
              <a:spLocks noChangeArrowheads="1"/>
            </p:cNvSpPr>
            <p:nvPr/>
          </p:nvSpPr>
          <p:spPr bwMode="auto">
            <a:xfrm>
              <a:off x="4240244" y="3822714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8" name="Rectangle 9829"/>
            <p:cNvSpPr>
              <a:spLocks noChangeArrowheads="1"/>
            </p:cNvSpPr>
            <p:nvPr/>
          </p:nvSpPr>
          <p:spPr bwMode="auto">
            <a:xfrm>
              <a:off x="4295806" y="3848114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29" name="Rectangle 9830"/>
            <p:cNvSpPr>
              <a:spLocks noChangeArrowheads="1"/>
            </p:cNvSpPr>
            <p:nvPr/>
          </p:nvSpPr>
          <p:spPr bwMode="auto">
            <a:xfrm>
              <a:off x="4295806" y="3870339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0" name="Rectangle 9831"/>
            <p:cNvSpPr>
              <a:spLocks noChangeArrowheads="1"/>
            </p:cNvSpPr>
            <p:nvPr/>
          </p:nvSpPr>
          <p:spPr bwMode="auto">
            <a:xfrm>
              <a:off x="4295806" y="3895739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1" name="Rectangle 9832"/>
            <p:cNvSpPr>
              <a:spLocks noChangeArrowheads="1"/>
            </p:cNvSpPr>
            <p:nvPr/>
          </p:nvSpPr>
          <p:spPr bwMode="auto">
            <a:xfrm>
              <a:off x="4295806" y="3917964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2" name="Rectangle 9833"/>
            <p:cNvSpPr>
              <a:spLocks noChangeArrowheads="1"/>
            </p:cNvSpPr>
            <p:nvPr/>
          </p:nvSpPr>
          <p:spPr bwMode="auto">
            <a:xfrm>
              <a:off x="4238656" y="3941777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3" name="Rectangle 9834"/>
            <p:cNvSpPr>
              <a:spLocks noChangeArrowheads="1"/>
            </p:cNvSpPr>
            <p:nvPr/>
          </p:nvSpPr>
          <p:spPr bwMode="auto">
            <a:xfrm>
              <a:off x="4295806" y="396241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4" name="Rectangle 9835"/>
            <p:cNvSpPr>
              <a:spLocks noChangeArrowheads="1"/>
            </p:cNvSpPr>
            <p:nvPr/>
          </p:nvSpPr>
          <p:spPr bwMode="auto">
            <a:xfrm>
              <a:off x="4295806" y="3987814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5" name="Rectangle 9836"/>
            <p:cNvSpPr>
              <a:spLocks noChangeArrowheads="1"/>
            </p:cNvSpPr>
            <p:nvPr/>
          </p:nvSpPr>
          <p:spPr bwMode="auto">
            <a:xfrm>
              <a:off x="4295806" y="401003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6" name="Rectangle 9837"/>
            <p:cNvSpPr>
              <a:spLocks noChangeArrowheads="1"/>
            </p:cNvSpPr>
            <p:nvPr/>
          </p:nvSpPr>
          <p:spPr bwMode="auto">
            <a:xfrm>
              <a:off x="4295806" y="4035440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7" name="Rectangle 9838"/>
            <p:cNvSpPr>
              <a:spLocks noChangeArrowheads="1"/>
            </p:cNvSpPr>
            <p:nvPr/>
          </p:nvSpPr>
          <p:spPr bwMode="auto">
            <a:xfrm>
              <a:off x="4238656" y="4057665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8" name="Rectangle 9839"/>
            <p:cNvSpPr>
              <a:spLocks noChangeArrowheads="1"/>
            </p:cNvSpPr>
            <p:nvPr/>
          </p:nvSpPr>
          <p:spPr bwMode="auto">
            <a:xfrm>
              <a:off x="4297394" y="4079890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39" name="Rectangle 9840"/>
            <p:cNvSpPr>
              <a:spLocks noChangeArrowheads="1"/>
            </p:cNvSpPr>
            <p:nvPr/>
          </p:nvSpPr>
          <p:spPr bwMode="auto">
            <a:xfrm>
              <a:off x="4297394" y="4103702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0" name="Rectangle 9841"/>
            <p:cNvSpPr>
              <a:spLocks noChangeArrowheads="1"/>
            </p:cNvSpPr>
            <p:nvPr/>
          </p:nvSpPr>
          <p:spPr bwMode="auto">
            <a:xfrm>
              <a:off x="4297394" y="4127515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1" name="Rectangle 9842"/>
            <p:cNvSpPr>
              <a:spLocks noChangeArrowheads="1"/>
            </p:cNvSpPr>
            <p:nvPr/>
          </p:nvSpPr>
          <p:spPr bwMode="auto">
            <a:xfrm>
              <a:off x="4297394" y="4151327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2" name="Rectangle 9843"/>
            <p:cNvSpPr>
              <a:spLocks noChangeArrowheads="1"/>
            </p:cNvSpPr>
            <p:nvPr/>
          </p:nvSpPr>
          <p:spPr bwMode="auto">
            <a:xfrm>
              <a:off x="4240244" y="4173552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3" name="Rectangle 9844"/>
            <p:cNvSpPr>
              <a:spLocks noChangeArrowheads="1"/>
            </p:cNvSpPr>
            <p:nvPr/>
          </p:nvSpPr>
          <p:spPr bwMode="auto">
            <a:xfrm>
              <a:off x="4295806" y="419895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4" name="Rectangle 9845"/>
            <p:cNvSpPr>
              <a:spLocks noChangeArrowheads="1"/>
            </p:cNvSpPr>
            <p:nvPr/>
          </p:nvSpPr>
          <p:spPr bwMode="auto">
            <a:xfrm>
              <a:off x="4295806" y="4221178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5" name="Rectangle 9846"/>
            <p:cNvSpPr>
              <a:spLocks noChangeArrowheads="1"/>
            </p:cNvSpPr>
            <p:nvPr/>
          </p:nvSpPr>
          <p:spPr bwMode="auto">
            <a:xfrm>
              <a:off x="4295806" y="4246578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6" name="Rectangle 9847"/>
            <p:cNvSpPr>
              <a:spLocks noChangeArrowheads="1"/>
            </p:cNvSpPr>
            <p:nvPr/>
          </p:nvSpPr>
          <p:spPr bwMode="auto">
            <a:xfrm>
              <a:off x="4295806" y="426880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7" name="Rectangle 9848"/>
            <p:cNvSpPr>
              <a:spLocks noChangeArrowheads="1"/>
            </p:cNvSpPr>
            <p:nvPr/>
          </p:nvSpPr>
          <p:spPr bwMode="auto">
            <a:xfrm>
              <a:off x="4238656" y="4292615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8" name="Rectangle 9849"/>
            <p:cNvSpPr>
              <a:spLocks noChangeArrowheads="1"/>
            </p:cNvSpPr>
            <p:nvPr/>
          </p:nvSpPr>
          <p:spPr bwMode="auto">
            <a:xfrm>
              <a:off x="7996297" y="2236796"/>
              <a:ext cx="133351" cy="125413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49" name="Rectangle 9850"/>
            <p:cNvSpPr>
              <a:spLocks noChangeArrowheads="1"/>
            </p:cNvSpPr>
            <p:nvPr/>
          </p:nvSpPr>
          <p:spPr bwMode="auto">
            <a:xfrm>
              <a:off x="7996297" y="2306646"/>
              <a:ext cx="133351" cy="42863"/>
            </a:xfrm>
            <a:prstGeom prst="rect">
              <a:avLst/>
            </a:prstGeom>
            <a:solidFill>
              <a:srgbClr val="E57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0" name="Rectangle 9851"/>
            <p:cNvSpPr>
              <a:spLocks noChangeArrowheads="1"/>
            </p:cNvSpPr>
            <p:nvPr/>
          </p:nvSpPr>
          <p:spPr bwMode="auto">
            <a:xfrm>
              <a:off x="7996297" y="2332046"/>
              <a:ext cx="133351" cy="1714506"/>
            </a:xfrm>
            <a:prstGeom prst="rect">
              <a:avLst/>
            </a:pr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1" name="Freeform 9852"/>
            <p:cNvSpPr>
              <a:spLocks/>
            </p:cNvSpPr>
            <p:nvPr/>
          </p:nvSpPr>
          <p:spPr bwMode="auto">
            <a:xfrm>
              <a:off x="7996297" y="4046552"/>
              <a:ext cx="133351" cy="195263"/>
            </a:xfrm>
            <a:custGeom>
              <a:avLst/>
              <a:gdLst>
                <a:gd name="T0" fmla="*/ 84 w 84"/>
                <a:gd name="T1" fmla="*/ 0 h 123"/>
                <a:gd name="T2" fmla="*/ 42 w 84"/>
                <a:gd name="T3" fmla="*/ 123 h 123"/>
                <a:gd name="T4" fmla="*/ 0 w 84"/>
                <a:gd name="T5" fmla="*/ 0 h 123"/>
                <a:gd name="T6" fmla="*/ 84 w 84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23">
                  <a:moveTo>
                    <a:pt x="84" y="0"/>
                  </a:moveTo>
                  <a:lnTo>
                    <a:pt x="42" y="123"/>
                  </a:lnTo>
                  <a:lnTo>
                    <a:pt x="0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7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2" name="Freeform 9853"/>
            <p:cNvSpPr>
              <a:spLocks/>
            </p:cNvSpPr>
            <p:nvPr/>
          </p:nvSpPr>
          <p:spPr bwMode="auto">
            <a:xfrm>
              <a:off x="8042335" y="4179903"/>
              <a:ext cx="41275" cy="61913"/>
            </a:xfrm>
            <a:custGeom>
              <a:avLst/>
              <a:gdLst>
                <a:gd name="T0" fmla="*/ 26 w 26"/>
                <a:gd name="T1" fmla="*/ 0 h 39"/>
                <a:gd name="T2" fmla="*/ 0 w 26"/>
                <a:gd name="T3" fmla="*/ 0 h 39"/>
                <a:gd name="T4" fmla="*/ 13 w 26"/>
                <a:gd name="T5" fmla="*/ 39 h 39"/>
                <a:gd name="T6" fmla="*/ 26 w 2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26" y="0"/>
                  </a:moveTo>
                  <a:lnTo>
                    <a:pt x="0" y="0"/>
                  </a:lnTo>
                  <a:lnTo>
                    <a:pt x="13" y="3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3" name="Oval 9854"/>
            <p:cNvSpPr>
              <a:spLocks noChangeArrowheads="1"/>
            </p:cNvSpPr>
            <p:nvPr/>
          </p:nvSpPr>
          <p:spPr bwMode="auto">
            <a:xfrm>
              <a:off x="7994710" y="2168533"/>
              <a:ext cx="134939" cy="134938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4" name="Freeform 9855"/>
            <p:cNvSpPr>
              <a:spLocks/>
            </p:cNvSpPr>
            <p:nvPr/>
          </p:nvSpPr>
          <p:spPr bwMode="auto">
            <a:xfrm>
              <a:off x="4418045" y="1250955"/>
              <a:ext cx="795344" cy="647702"/>
            </a:xfrm>
            <a:custGeom>
              <a:avLst/>
              <a:gdLst>
                <a:gd name="T0" fmla="*/ 354 w 418"/>
                <a:gd name="T1" fmla="*/ 0 h 340"/>
                <a:gd name="T2" fmla="*/ 64 w 418"/>
                <a:gd name="T3" fmla="*/ 0 h 340"/>
                <a:gd name="T4" fmla="*/ 0 w 418"/>
                <a:gd name="T5" fmla="*/ 64 h 340"/>
                <a:gd name="T6" fmla="*/ 0 w 418"/>
                <a:gd name="T7" fmla="*/ 198 h 340"/>
                <a:gd name="T8" fmla="*/ 61 w 418"/>
                <a:gd name="T9" fmla="*/ 261 h 340"/>
                <a:gd name="T10" fmla="*/ 23 w 418"/>
                <a:gd name="T11" fmla="*/ 340 h 340"/>
                <a:gd name="T12" fmla="*/ 130 w 418"/>
                <a:gd name="T13" fmla="*/ 262 h 340"/>
                <a:gd name="T14" fmla="*/ 354 w 418"/>
                <a:gd name="T15" fmla="*/ 262 h 340"/>
                <a:gd name="T16" fmla="*/ 418 w 418"/>
                <a:gd name="T17" fmla="*/ 198 h 340"/>
                <a:gd name="T18" fmla="*/ 418 w 418"/>
                <a:gd name="T19" fmla="*/ 64 h 340"/>
                <a:gd name="T20" fmla="*/ 354 w 418"/>
                <a:gd name="T2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8" h="340">
                  <a:moveTo>
                    <a:pt x="35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32"/>
                    <a:pt x="27" y="260"/>
                    <a:pt x="61" y="261"/>
                  </a:cubicBezTo>
                  <a:cubicBezTo>
                    <a:pt x="23" y="340"/>
                    <a:pt x="23" y="340"/>
                    <a:pt x="23" y="340"/>
                  </a:cubicBezTo>
                  <a:cubicBezTo>
                    <a:pt x="130" y="262"/>
                    <a:pt x="130" y="262"/>
                    <a:pt x="130" y="262"/>
                  </a:cubicBezTo>
                  <a:cubicBezTo>
                    <a:pt x="354" y="262"/>
                    <a:pt x="354" y="262"/>
                    <a:pt x="354" y="262"/>
                  </a:cubicBezTo>
                  <a:cubicBezTo>
                    <a:pt x="389" y="262"/>
                    <a:pt x="418" y="233"/>
                    <a:pt x="418" y="198"/>
                  </a:cubicBezTo>
                  <a:cubicBezTo>
                    <a:pt x="418" y="64"/>
                    <a:pt x="418" y="64"/>
                    <a:pt x="418" y="64"/>
                  </a:cubicBezTo>
                  <a:cubicBezTo>
                    <a:pt x="418" y="29"/>
                    <a:pt x="389" y="0"/>
                    <a:pt x="354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5" name="Freeform 9856"/>
            <p:cNvSpPr>
              <a:spLocks/>
            </p:cNvSpPr>
            <p:nvPr/>
          </p:nvSpPr>
          <p:spPr bwMode="auto">
            <a:xfrm>
              <a:off x="4764123" y="1358906"/>
              <a:ext cx="447678" cy="392114"/>
            </a:xfrm>
            <a:custGeom>
              <a:avLst/>
              <a:gdLst>
                <a:gd name="T0" fmla="*/ 235 w 235"/>
                <a:gd name="T1" fmla="*/ 0 h 206"/>
                <a:gd name="T2" fmla="*/ 166 w 235"/>
                <a:gd name="T3" fmla="*/ 0 h 206"/>
                <a:gd name="T4" fmla="*/ 89 w 235"/>
                <a:gd name="T5" fmla="*/ 0 h 206"/>
                <a:gd name="T6" fmla="*/ 64 w 235"/>
                <a:gd name="T7" fmla="*/ 0 h 206"/>
                <a:gd name="T8" fmla="*/ 0 w 235"/>
                <a:gd name="T9" fmla="*/ 64 h 206"/>
                <a:gd name="T10" fmla="*/ 0 w 235"/>
                <a:gd name="T11" fmla="*/ 98 h 206"/>
                <a:gd name="T12" fmla="*/ 0 w 235"/>
                <a:gd name="T13" fmla="*/ 113 h 206"/>
                <a:gd name="T14" fmla="*/ 0 w 235"/>
                <a:gd name="T15" fmla="*/ 206 h 206"/>
                <a:gd name="T16" fmla="*/ 55 w 235"/>
                <a:gd name="T17" fmla="*/ 203 h 206"/>
                <a:gd name="T18" fmla="*/ 92 w 235"/>
                <a:gd name="T19" fmla="*/ 177 h 206"/>
                <a:gd name="T20" fmla="*/ 166 w 235"/>
                <a:gd name="T21" fmla="*/ 177 h 206"/>
                <a:gd name="T22" fmla="*/ 230 w 235"/>
                <a:gd name="T23" fmla="*/ 113 h 206"/>
                <a:gd name="T24" fmla="*/ 230 w 235"/>
                <a:gd name="T25" fmla="*/ 79 h 206"/>
                <a:gd name="T26" fmla="*/ 235 w 235"/>
                <a:gd name="T27" fmla="*/ 76 h 206"/>
                <a:gd name="T28" fmla="*/ 235 w 235"/>
                <a:gd name="T2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5" h="206">
                  <a:moveTo>
                    <a:pt x="235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166" y="177"/>
                    <a:pt x="166" y="177"/>
                    <a:pt x="166" y="177"/>
                  </a:cubicBezTo>
                  <a:cubicBezTo>
                    <a:pt x="201" y="177"/>
                    <a:pt x="230" y="148"/>
                    <a:pt x="230" y="113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5" y="76"/>
                    <a:pt x="235" y="76"/>
                    <a:pt x="235" y="7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6" name="Freeform 9857"/>
            <p:cNvSpPr>
              <a:spLocks/>
            </p:cNvSpPr>
            <p:nvPr/>
          </p:nvSpPr>
          <p:spPr bwMode="auto">
            <a:xfrm>
              <a:off x="4816510" y="1400181"/>
              <a:ext cx="795344" cy="644527"/>
            </a:xfrm>
            <a:custGeom>
              <a:avLst/>
              <a:gdLst>
                <a:gd name="T0" fmla="*/ 353 w 418"/>
                <a:gd name="T1" fmla="*/ 0 h 338"/>
                <a:gd name="T2" fmla="*/ 64 w 418"/>
                <a:gd name="T3" fmla="*/ 0 h 338"/>
                <a:gd name="T4" fmla="*/ 0 w 418"/>
                <a:gd name="T5" fmla="*/ 64 h 338"/>
                <a:gd name="T6" fmla="*/ 0 w 418"/>
                <a:gd name="T7" fmla="*/ 198 h 338"/>
                <a:gd name="T8" fmla="*/ 64 w 418"/>
                <a:gd name="T9" fmla="*/ 262 h 338"/>
                <a:gd name="T10" fmla="*/ 96 w 418"/>
                <a:gd name="T11" fmla="*/ 262 h 338"/>
                <a:gd name="T12" fmla="*/ 200 w 418"/>
                <a:gd name="T13" fmla="*/ 338 h 338"/>
                <a:gd name="T14" fmla="*/ 163 w 418"/>
                <a:gd name="T15" fmla="*/ 262 h 338"/>
                <a:gd name="T16" fmla="*/ 353 w 418"/>
                <a:gd name="T17" fmla="*/ 262 h 338"/>
                <a:gd name="T18" fmla="*/ 418 w 418"/>
                <a:gd name="T19" fmla="*/ 198 h 338"/>
                <a:gd name="T20" fmla="*/ 418 w 418"/>
                <a:gd name="T21" fmla="*/ 64 h 338"/>
                <a:gd name="T22" fmla="*/ 353 w 418"/>
                <a:gd name="T2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338">
                  <a:moveTo>
                    <a:pt x="353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33"/>
                    <a:pt x="28" y="262"/>
                    <a:pt x="64" y="262"/>
                  </a:cubicBezTo>
                  <a:cubicBezTo>
                    <a:pt x="96" y="262"/>
                    <a:pt x="96" y="262"/>
                    <a:pt x="96" y="262"/>
                  </a:cubicBezTo>
                  <a:cubicBezTo>
                    <a:pt x="200" y="338"/>
                    <a:pt x="200" y="338"/>
                    <a:pt x="200" y="338"/>
                  </a:cubicBezTo>
                  <a:cubicBezTo>
                    <a:pt x="163" y="262"/>
                    <a:pt x="163" y="262"/>
                    <a:pt x="163" y="262"/>
                  </a:cubicBezTo>
                  <a:cubicBezTo>
                    <a:pt x="353" y="262"/>
                    <a:pt x="353" y="262"/>
                    <a:pt x="353" y="262"/>
                  </a:cubicBezTo>
                  <a:cubicBezTo>
                    <a:pt x="389" y="262"/>
                    <a:pt x="418" y="233"/>
                    <a:pt x="418" y="198"/>
                  </a:cubicBezTo>
                  <a:cubicBezTo>
                    <a:pt x="418" y="64"/>
                    <a:pt x="418" y="64"/>
                    <a:pt x="418" y="64"/>
                  </a:cubicBezTo>
                  <a:cubicBezTo>
                    <a:pt x="418" y="29"/>
                    <a:pt x="389" y="0"/>
                    <a:pt x="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7" name="Oval 9858"/>
            <p:cNvSpPr>
              <a:spLocks noChangeArrowheads="1"/>
            </p:cNvSpPr>
            <p:nvPr/>
          </p:nvSpPr>
          <p:spPr bwMode="auto">
            <a:xfrm>
              <a:off x="5027650" y="1689107"/>
              <a:ext cx="103188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8" name="Oval 9859"/>
            <p:cNvSpPr>
              <a:spLocks noChangeArrowheads="1"/>
            </p:cNvSpPr>
            <p:nvPr/>
          </p:nvSpPr>
          <p:spPr bwMode="auto">
            <a:xfrm>
              <a:off x="5183226" y="1689107"/>
              <a:ext cx="101601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59" name="Oval 9860"/>
            <p:cNvSpPr>
              <a:spLocks noChangeArrowheads="1"/>
            </p:cNvSpPr>
            <p:nvPr/>
          </p:nvSpPr>
          <p:spPr bwMode="auto">
            <a:xfrm>
              <a:off x="5341977" y="1689107"/>
              <a:ext cx="100013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0" name="Freeform 9861"/>
            <p:cNvSpPr>
              <a:spLocks noEditPoints="1"/>
            </p:cNvSpPr>
            <p:nvPr/>
          </p:nvSpPr>
          <p:spPr bwMode="auto">
            <a:xfrm>
              <a:off x="6497686" y="1755782"/>
              <a:ext cx="77788" cy="142875"/>
            </a:xfrm>
            <a:custGeom>
              <a:avLst/>
              <a:gdLst>
                <a:gd name="T0" fmla="*/ 49 w 49"/>
                <a:gd name="T1" fmla="*/ 90 h 90"/>
                <a:gd name="T2" fmla="*/ 36 w 49"/>
                <a:gd name="T3" fmla="*/ 90 h 90"/>
                <a:gd name="T4" fmla="*/ 33 w 49"/>
                <a:gd name="T5" fmla="*/ 74 h 90"/>
                <a:gd name="T6" fmla="*/ 15 w 49"/>
                <a:gd name="T7" fmla="*/ 74 h 90"/>
                <a:gd name="T8" fmla="*/ 13 w 49"/>
                <a:gd name="T9" fmla="*/ 90 h 90"/>
                <a:gd name="T10" fmla="*/ 0 w 49"/>
                <a:gd name="T11" fmla="*/ 90 h 90"/>
                <a:gd name="T12" fmla="*/ 14 w 49"/>
                <a:gd name="T13" fmla="*/ 0 h 90"/>
                <a:gd name="T14" fmla="*/ 35 w 49"/>
                <a:gd name="T15" fmla="*/ 0 h 90"/>
                <a:gd name="T16" fmla="*/ 49 w 49"/>
                <a:gd name="T17" fmla="*/ 90 h 90"/>
                <a:gd name="T18" fmla="*/ 18 w 49"/>
                <a:gd name="T19" fmla="*/ 62 h 90"/>
                <a:gd name="T20" fmla="*/ 31 w 49"/>
                <a:gd name="T21" fmla="*/ 62 h 90"/>
                <a:gd name="T22" fmla="*/ 24 w 49"/>
                <a:gd name="T23" fmla="*/ 16 h 90"/>
                <a:gd name="T24" fmla="*/ 24 w 49"/>
                <a:gd name="T25" fmla="*/ 16 h 90"/>
                <a:gd name="T26" fmla="*/ 18 w 49"/>
                <a:gd name="T2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0">
                  <a:moveTo>
                    <a:pt x="49" y="90"/>
                  </a:moveTo>
                  <a:lnTo>
                    <a:pt x="36" y="90"/>
                  </a:lnTo>
                  <a:lnTo>
                    <a:pt x="33" y="74"/>
                  </a:lnTo>
                  <a:lnTo>
                    <a:pt x="15" y="74"/>
                  </a:lnTo>
                  <a:lnTo>
                    <a:pt x="13" y="90"/>
                  </a:lnTo>
                  <a:lnTo>
                    <a:pt x="0" y="90"/>
                  </a:lnTo>
                  <a:lnTo>
                    <a:pt x="14" y="0"/>
                  </a:lnTo>
                  <a:lnTo>
                    <a:pt x="35" y="0"/>
                  </a:lnTo>
                  <a:lnTo>
                    <a:pt x="49" y="90"/>
                  </a:lnTo>
                  <a:close/>
                  <a:moveTo>
                    <a:pt x="18" y="62"/>
                  </a:moveTo>
                  <a:lnTo>
                    <a:pt x="31" y="6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8" y="6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1" name="Freeform 9862"/>
            <p:cNvSpPr>
              <a:spLocks noEditPoints="1"/>
            </p:cNvSpPr>
            <p:nvPr/>
          </p:nvSpPr>
          <p:spPr bwMode="auto">
            <a:xfrm>
              <a:off x="6611987" y="1755782"/>
              <a:ext cx="68263" cy="142875"/>
            </a:xfrm>
            <a:custGeom>
              <a:avLst/>
              <a:gdLst>
                <a:gd name="T0" fmla="*/ 35 w 36"/>
                <a:gd name="T1" fmla="*/ 17 h 75"/>
                <a:gd name="T2" fmla="*/ 35 w 36"/>
                <a:gd name="T3" fmla="*/ 20 h 75"/>
                <a:gd name="T4" fmla="*/ 27 w 36"/>
                <a:gd name="T5" fmla="*/ 35 h 75"/>
                <a:gd name="T6" fmla="*/ 27 w 36"/>
                <a:gd name="T7" fmla="*/ 35 h 75"/>
                <a:gd name="T8" fmla="*/ 36 w 36"/>
                <a:gd name="T9" fmla="*/ 51 h 75"/>
                <a:gd name="T10" fmla="*/ 36 w 36"/>
                <a:gd name="T11" fmla="*/ 57 h 75"/>
                <a:gd name="T12" fmla="*/ 18 w 36"/>
                <a:gd name="T13" fmla="*/ 75 h 75"/>
                <a:gd name="T14" fmla="*/ 0 w 36"/>
                <a:gd name="T15" fmla="*/ 75 h 75"/>
                <a:gd name="T16" fmla="*/ 0 w 36"/>
                <a:gd name="T17" fmla="*/ 0 h 75"/>
                <a:gd name="T18" fmla="*/ 17 w 36"/>
                <a:gd name="T19" fmla="*/ 0 h 75"/>
                <a:gd name="T20" fmla="*/ 35 w 36"/>
                <a:gd name="T21" fmla="*/ 17 h 75"/>
                <a:gd name="T22" fmla="*/ 11 w 36"/>
                <a:gd name="T23" fmla="*/ 11 h 75"/>
                <a:gd name="T24" fmla="*/ 11 w 36"/>
                <a:gd name="T25" fmla="*/ 30 h 75"/>
                <a:gd name="T26" fmla="*/ 16 w 36"/>
                <a:gd name="T27" fmla="*/ 30 h 75"/>
                <a:gd name="T28" fmla="*/ 23 w 36"/>
                <a:gd name="T29" fmla="*/ 22 h 75"/>
                <a:gd name="T30" fmla="*/ 23 w 36"/>
                <a:gd name="T31" fmla="*/ 18 h 75"/>
                <a:gd name="T32" fmla="*/ 17 w 36"/>
                <a:gd name="T33" fmla="*/ 11 h 75"/>
                <a:gd name="T34" fmla="*/ 11 w 36"/>
                <a:gd name="T35" fmla="*/ 11 h 75"/>
                <a:gd name="T36" fmla="*/ 11 w 36"/>
                <a:gd name="T37" fmla="*/ 41 h 75"/>
                <a:gd name="T38" fmla="*/ 11 w 36"/>
                <a:gd name="T39" fmla="*/ 64 h 75"/>
                <a:gd name="T40" fmla="*/ 18 w 36"/>
                <a:gd name="T41" fmla="*/ 64 h 75"/>
                <a:gd name="T42" fmla="*/ 24 w 36"/>
                <a:gd name="T43" fmla="*/ 57 h 75"/>
                <a:gd name="T44" fmla="*/ 24 w 36"/>
                <a:gd name="T45" fmla="*/ 50 h 75"/>
                <a:gd name="T46" fmla="*/ 17 w 36"/>
                <a:gd name="T47" fmla="*/ 41 h 75"/>
                <a:gd name="T48" fmla="*/ 11 w 36"/>
                <a:gd name="T49" fmla="*/ 4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75">
                  <a:moveTo>
                    <a:pt x="35" y="17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7"/>
                    <a:pt x="32" y="32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34" y="37"/>
                    <a:pt x="36" y="43"/>
                    <a:pt x="36" y="51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68"/>
                    <a:pt x="30" y="75"/>
                    <a:pt x="18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0" y="0"/>
                    <a:pt x="35" y="6"/>
                    <a:pt x="35" y="17"/>
                  </a:cubicBezTo>
                  <a:close/>
                  <a:moveTo>
                    <a:pt x="11" y="11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0" y="30"/>
                    <a:pt x="23" y="28"/>
                    <a:pt x="23" y="22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3"/>
                    <a:pt x="21" y="11"/>
                    <a:pt x="17" y="11"/>
                  </a:cubicBezTo>
                  <a:lnTo>
                    <a:pt x="11" y="11"/>
                  </a:lnTo>
                  <a:close/>
                  <a:moveTo>
                    <a:pt x="11" y="41"/>
                  </a:moveTo>
                  <a:cubicBezTo>
                    <a:pt x="11" y="64"/>
                    <a:pt x="11" y="64"/>
                    <a:pt x="11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22" y="64"/>
                    <a:pt x="24" y="62"/>
                    <a:pt x="24" y="5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3"/>
                    <a:pt x="22" y="41"/>
                    <a:pt x="17" y="41"/>
                  </a:cubicBezTo>
                  <a:lnTo>
                    <a:pt x="11" y="4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2" name="Freeform 9863"/>
            <p:cNvSpPr>
              <a:spLocks/>
            </p:cNvSpPr>
            <p:nvPr/>
          </p:nvSpPr>
          <p:spPr bwMode="auto">
            <a:xfrm>
              <a:off x="6716763" y="1754194"/>
              <a:ext cx="66676" cy="147638"/>
            </a:xfrm>
            <a:custGeom>
              <a:avLst/>
              <a:gdLst>
                <a:gd name="T0" fmla="*/ 35 w 35"/>
                <a:gd name="T1" fmla="*/ 48 h 77"/>
                <a:gd name="T2" fmla="*/ 35 w 35"/>
                <a:gd name="T3" fmla="*/ 58 h 77"/>
                <a:gd name="T4" fmla="*/ 17 w 35"/>
                <a:gd name="T5" fmla="*/ 77 h 77"/>
                <a:gd name="T6" fmla="*/ 0 w 35"/>
                <a:gd name="T7" fmla="*/ 58 h 77"/>
                <a:gd name="T8" fmla="*/ 0 w 35"/>
                <a:gd name="T9" fmla="*/ 19 h 77"/>
                <a:gd name="T10" fmla="*/ 17 w 35"/>
                <a:gd name="T11" fmla="*/ 0 h 77"/>
                <a:gd name="T12" fmla="*/ 35 w 35"/>
                <a:gd name="T13" fmla="*/ 19 h 77"/>
                <a:gd name="T14" fmla="*/ 35 w 35"/>
                <a:gd name="T15" fmla="*/ 26 h 77"/>
                <a:gd name="T16" fmla="*/ 24 w 35"/>
                <a:gd name="T17" fmla="*/ 26 h 77"/>
                <a:gd name="T18" fmla="*/ 24 w 35"/>
                <a:gd name="T19" fmla="*/ 18 h 77"/>
                <a:gd name="T20" fmla="*/ 18 w 35"/>
                <a:gd name="T21" fmla="*/ 11 h 77"/>
                <a:gd name="T22" fmla="*/ 12 w 35"/>
                <a:gd name="T23" fmla="*/ 18 h 77"/>
                <a:gd name="T24" fmla="*/ 12 w 35"/>
                <a:gd name="T25" fmla="*/ 58 h 77"/>
                <a:gd name="T26" fmla="*/ 18 w 35"/>
                <a:gd name="T27" fmla="*/ 66 h 77"/>
                <a:gd name="T28" fmla="*/ 24 w 35"/>
                <a:gd name="T29" fmla="*/ 58 h 77"/>
                <a:gd name="T30" fmla="*/ 24 w 35"/>
                <a:gd name="T31" fmla="*/ 48 h 77"/>
                <a:gd name="T32" fmla="*/ 35 w 35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77">
                  <a:moveTo>
                    <a:pt x="35" y="48"/>
                  </a:moveTo>
                  <a:cubicBezTo>
                    <a:pt x="35" y="58"/>
                    <a:pt x="35" y="58"/>
                    <a:pt x="35" y="58"/>
                  </a:cubicBezTo>
                  <a:cubicBezTo>
                    <a:pt x="35" y="70"/>
                    <a:pt x="29" y="77"/>
                    <a:pt x="17" y="77"/>
                  </a:cubicBezTo>
                  <a:cubicBezTo>
                    <a:pt x="6" y="77"/>
                    <a:pt x="0" y="70"/>
                    <a:pt x="0" y="5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"/>
                    <a:pt x="6" y="0"/>
                    <a:pt x="17" y="0"/>
                  </a:cubicBezTo>
                  <a:cubicBezTo>
                    <a:pt x="29" y="0"/>
                    <a:pt x="35" y="7"/>
                    <a:pt x="35" y="1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3"/>
                    <a:pt x="21" y="11"/>
                    <a:pt x="18" y="11"/>
                  </a:cubicBezTo>
                  <a:cubicBezTo>
                    <a:pt x="14" y="11"/>
                    <a:pt x="12" y="13"/>
                    <a:pt x="12" y="1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64"/>
                    <a:pt x="14" y="66"/>
                    <a:pt x="18" y="66"/>
                  </a:cubicBezTo>
                  <a:cubicBezTo>
                    <a:pt x="21" y="66"/>
                    <a:pt x="24" y="64"/>
                    <a:pt x="24" y="58"/>
                  </a:cubicBezTo>
                  <a:cubicBezTo>
                    <a:pt x="24" y="48"/>
                    <a:pt x="24" y="48"/>
                    <a:pt x="24" y="48"/>
                  </a:cubicBezTo>
                  <a:lnTo>
                    <a:pt x="35" y="4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3" name="Freeform 9864"/>
            <p:cNvSpPr>
              <a:spLocks/>
            </p:cNvSpPr>
            <p:nvPr/>
          </p:nvSpPr>
          <p:spPr bwMode="auto">
            <a:xfrm>
              <a:off x="7493056" y="1430343"/>
              <a:ext cx="590555" cy="682627"/>
            </a:xfrm>
            <a:custGeom>
              <a:avLst/>
              <a:gdLst>
                <a:gd name="T0" fmla="*/ 203 w 310"/>
                <a:gd name="T1" fmla="*/ 258 h 358"/>
                <a:gd name="T2" fmla="*/ 270 w 310"/>
                <a:gd name="T3" fmla="*/ 211 h 358"/>
                <a:gd name="T4" fmla="*/ 245 w 310"/>
                <a:gd name="T5" fmla="*/ 39 h 358"/>
                <a:gd name="T6" fmla="*/ 75 w 310"/>
                <a:gd name="T7" fmla="*/ 69 h 358"/>
                <a:gd name="T8" fmla="*/ 50 w 310"/>
                <a:gd name="T9" fmla="*/ 143 h 358"/>
                <a:gd name="T10" fmla="*/ 50 w 310"/>
                <a:gd name="T11" fmla="*/ 143 h 358"/>
                <a:gd name="T12" fmla="*/ 50 w 310"/>
                <a:gd name="T13" fmla="*/ 143 h 358"/>
                <a:gd name="T14" fmla="*/ 56 w 310"/>
                <a:gd name="T15" fmla="*/ 179 h 358"/>
                <a:gd name="T16" fmla="*/ 46 w 310"/>
                <a:gd name="T17" fmla="*/ 250 h 358"/>
                <a:gd name="T18" fmla="*/ 7 w 310"/>
                <a:gd name="T19" fmla="*/ 302 h 358"/>
                <a:gd name="T20" fmla="*/ 12 w 310"/>
                <a:gd name="T21" fmla="*/ 333 h 358"/>
                <a:gd name="T22" fmla="*/ 37 w 310"/>
                <a:gd name="T23" fmla="*/ 351 h 358"/>
                <a:gd name="T24" fmla="*/ 68 w 310"/>
                <a:gd name="T25" fmla="*/ 346 h 358"/>
                <a:gd name="T26" fmla="*/ 110 w 310"/>
                <a:gd name="T27" fmla="*/ 288 h 358"/>
                <a:gd name="T28" fmla="*/ 175 w 310"/>
                <a:gd name="T29" fmla="*/ 263 h 358"/>
                <a:gd name="T30" fmla="*/ 201 w 310"/>
                <a:gd name="T31" fmla="*/ 259 h 358"/>
                <a:gd name="T32" fmla="*/ 203 w 310"/>
                <a:gd name="T33" fmla="*/ 2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358">
                  <a:moveTo>
                    <a:pt x="203" y="258"/>
                  </a:moveTo>
                  <a:cubicBezTo>
                    <a:pt x="228" y="251"/>
                    <a:pt x="252" y="234"/>
                    <a:pt x="270" y="211"/>
                  </a:cubicBezTo>
                  <a:cubicBezTo>
                    <a:pt x="310" y="155"/>
                    <a:pt x="299" y="78"/>
                    <a:pt x="245" y="39"/>
                  </a:cubicBezTo>
                  <a:cubicBezTo>
                    <a:pt x="192" y="0"/>
                    <a:pt x="115" y="13"/>
                    <a:pt x="75" y="69"/>
                  </a:cubicBezTo>
                  <a:cubicBezTo>
                    <a:pt x="58" y="91"/>
                    <a:pt x="51" y="117"/>
                    <a:pt x="50" y="143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55"/>
                    <a:pt x="52" y="168"/>
                    <a:pt x="56" y="179"/>
                  </a:cubicBezTo>
                  <a:cubicBezTo>
                    <a:pt x="58" y="204"/>
                    <a:pt x="57" y="234"/>
                    <a:pt x="46" y="250"/>
                  </a:cubicBezTo>
                  <a:cubicBezTo>
                    <a:pt x="7" y="302"/>
                    <a:pt x="7" y="302"/>
                    <a:pt x="7" y="302"/>
                  </a:cubicBezTo>
                  <a:cubicBezTo>
                    <a:pt x="0" y="312"/>
                    <a:pt x="2" y="326"/>
                    <a:pt x="12" y="333"/>
                  </a:cubicBezTo>
                  <a:cubicBezTo>
                    <a:pt x="37" y="351"/>
                    <a:pt x="37" y="351"/>
                    <a:pt x="37" y="351"/>
                  </a:cubicBezTo>
                  <a:cubicBezTo>
                    <a:pt x="47" y="358"/>
                    <a:pt x="61" y="356"/>
                    <a:pt x="68" y="346"/>
                  </a:cubicBezTo>
                  <a:cubicBezTo>
                    <a:pt x="110" y="288"/>
                    <a:pt x="110" y="288"/>
                    <a:pt x="110" y="288"/>
                  </a:cubicBezTo>
                  <a:cubicBezTo>
                    <a:pt x="126" y="275"/>
                    <a:pt x="154" y="267"/>
                    <a:pt x="175" y="263"/>
                  </a:cubicBezTo>
                  <a:cubicBezTo>
                    <a:pt x="184" y="262"/>
                    <a:pt x="192" y="261"/>
                    <a:pt x="201" y="259"/>
                  </a:cubicBezTo>
                  <a:cubicBezTo>
                    <a:pt x="202" y="258"/>
                    <a:pt x="203" y="258"/>
                    <a:pt x="203" y="25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4" name="Freeform 9865"/>
            <p:cNvSpPr>
              <a:spLocks/>
            </p:cNvSpPr>
            <p:nvPr/>
          </p:nvSpPr>
          <p:spPr bwMode="auto">
            <a:xfrm>
              <a:off x="7540681" y="1504956"/>
              <a:ext cx="542929" cy="608015"/>
            </a:xfrm>
            <a:custGeom>
              <a:avLst/>
              <a:gdLst>
                <a:gd name="T0" fmla="*/ 245 w 285"/>
                <a:gd name="T1" fmla="*/ 172 h 319"/>
                <a:gd name="T2" fmla="*/ 220 w 285"/>
                <a:gd name="T3" fmla="*/ 0 h 319"/>
                <a:gd name="T4" fmla="*/ 0 w 285"/>
                <a:gd name="T5" fmla="*/ 303 h 319"/>
                <a:gd name="T6" fmla="*/ 12 w 285"/>
                <a:gd name="T7" fmla="*/ 312 h 319"/>
                <a:gd name="T8" fmla="*/ 43 w 285"/>
                <a:gd name="T9" fmla="*/ 307 h 319"/>
                <a:gd name="T10" fmla="*/ 85 w 285"/>
                <a:gd name="T11" fmla="*/ 249 h 319"/>
                <a:gd name="T12" fmla="*/ 150 w 285"/>
                <a:gd name="T13" fmla="*/ 224 h 319"/>
                <a:gd name="T14" fmla="*/ 176 w 285"/>
                <a:gd name="T15" fmla="*/ 220 h 319"/>
                <a:gd name="T16" fmla="*/ 178 w 285"/>
                <a:gd name="T17" fmla="*/ 219 h 319"/>
                <a:gd name="T18" fmla="*/ 178 w 285"/>
                <a:gd name="T19" fmla="*/ 219 h 319"/>
                <a:gd name="T20" fmla="*/ 245 w 285"/>
                <a:gd name="T21" fmla="*/ 17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19">
                  <a:moveTo>
                    <a:pt x="245" y="172"/>
                  </a:moveTo>
                  <a:cubicBezTo>
                    <a:pt x="285" y="116"/>
                    <a:pt x="274" y="39"/>
                    <a:pt x="220" y="0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22" y="319"/>
                    <a:pt x="36" y="317"/>
                    <a:pt x="43" y="307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101" y="236"/>
                    <a:pt x="129" y="228"/>
                    <a:pt x="150" y="224"/>
                  </a:cubicBezTo>
                  <a:cubicBezTo>
                    <a:pt x="159" y="223"/>
                    <a:pt x="167" y="222"/>
                    <a:pt x="176" y="220"/>
                  </a:cubicBezTo>
                  <a:cubicBezTo>
                    <a:pt x="177" y="219"/>
                    <a:pt x="178" y="219"/>
                    <a:pt x="178" y="219"/>
                  </a:cubicBezTo>
                  <a:cubicBezTo>
                    <a:pt x="178" y="219"/>
                    <a:pt x="178" y="219"/>
                    <a:pt x="178" y="219"/>
                  </a:cubicBezTo>
                  <a:cubicBezTo>
                    <a:pt x="203" y="212"/>
                    <a:pt x="227" y="195"/>
                    <a:pt x="245" y="172"/>
                  </a:cubicBezTo>
                  <a:close/>
                </a:path>
              </a:pathLst>
            </a:custGeom>
            <a:solidFill>
              <a:srgbClr val="EFB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5" name="Freeform 9866"/>
            <p:cNvSpPr>
              <a:spLocks/>
            </p:cNvSpPr>
            <p:nvPr/>
          </p:nvSpPr>
          <p:spPr bwMode="auto">
            <a:xfrm>
              <a:off x="7605769" y="1739907"/>
              <a:ext cx="88901" cy="206376"/>
            </a:xfrm>
            <a:custGeom>
              <a:avLst/>
              <a:gdLst>
                <a:gd name="T0" fmla="*/ 56 w 56"/>
                <a:gd name="T1" fmla="*/ 0 h 130"/>
                <a:gd name="T2" fmla="*/ 0 w 56"/>
                <a:gd name="T3" fmla="*/ 130 h 130"/>
                <a:gd name="T4" fmla="*/ 56 w 56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0">
                  <a:moveTo>
                    <a:pt x="56" y="0"/>
                  </a:moveTo>
                  <a:lnTo>
                    <a:pt x="0" y="13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6" name="Line 9867"/>
            <p:cNvSpPr>
              <a:spLocks noChangeShapeType="1"/>
            </p:cNvSpPr>
            <p:nvPr/>
          </p:nvSpPr>
          <p:spPr bwMode="auto">
            <a:xfrm flipH="1">
              <a:off x="7605769" y="1739907"/>
              <a:ext cx="88901" cy="20637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7" name="Freeform 9868"/>
            <p:cNvSpPr>
              <a:spLocks/>
            </p:cNvSpPr>
            <p:nvPr/>
          </p:nvSpPr>
          <p:spPr bwMode="auto">
            <a:xfrm>
              <a:off x="7594657" y="1725619"/>
              <a:ext cx="112713" cy="233363"/>
            </a:xfrm>
            <a:custGeom>
              <a:avLst/>
              <a:gdLst>
                <a:gd name="T0" fmla="*/ 2 w 59"/>
                <a:gd name="T1" fmla="*/ 121 h 122"/>
                <a:gd name="T2" fmla="*/ 1 w 59"/>
                <a:gd name="T3" fmla="*/ 114 h 122"/>
                <a:gd name="T4" fmla="*/ 48 w 59"/>
                <a:gd name="T5" fmla="*/ 4 h 122"/>
                <a:gd name="T6" fmla="*/ 55 w 59"/>
                <a:gd name="T7" fmla="*/ 2 h 122"/>
                <a:gd name="T8" fmla="*/ 58 w 59"/>
                <a:gd name="T9" fmla="*/ 9 h 122"/>
                <a:gd name="T10" fmla="*/ 11 w 59"/>
                <a:gd name="T11" fmla="*/ 118 h 122"/>
                <a:gd name="T12" fmla="*/ 4 w 59"/>
                <a:gd name="T13" fmla="*/ 121 h 122"/>
                <a:gd name="T14" fmla="*/ 2 w 59"/>
                <a:gd name="T15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2">
                  <a:moveTo>
                    <a:pt x="2" y="121"/>
                  </a:moveTo>
                  <a:cubicBezTo>
                    <a:pt x="0" y="119"/>
                    <a:pt x="0" y="116"/>
                    <a:pt x="1" y="11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2"/>
                    <a:pt x="52" y="0"/>
                    <a:pt x="55" y="2"/>
                  </a:cubicBezTo>
                  <a:cubicBezTo>
                    <a:pt x="58" y="3"/>
                    <a:pt x="59" y="6"/>
                    <a:pt x="58" y="9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10" y="121"/>
                    <a:pt x="6" y="122"/>
                    <a:pt x="4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8" name="Freeform 9869"/>
            <p:cNvSpPr>
              <a:spLocks/>
            </p:cNvSpPr>
            <p:nvPr/>
          </p:nvSpPr>
          <p:spPr bwMode="auto">
            <a:xfrm>
              <a:off x="7694670" y="1736732"/>
              <a:ext cx="34925" cy="84138"/>
            </a:xfrm>
            <a:custGeom>
              <a:avLst/>
              <a:gdLst>
                <a:gd name="T0" fmla="*/ 0 w 22"/>
                <a:gd name="T1" fmla="*/ 0 h 53"/>
                <a:gd name="T2" fmla="*/ 22 w 22"/>
                <a:gd name="T3" fmla="*/ 53 h 53"/>
                <a:gd name="T4" fmla="*/ 0 w 22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3">
                  <a:moveTo>
                    <a:pt x="0" y="0"/>
                  </a:moveTo>
                  <a:lnTo>
                    <a:pt x="22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69" name="Line 9870"/>
            <p:cNvSpPr>
              <a:spLocks noChangeShapeType="1"/>
            </p:cNvSpPr>
            <p:nvPr/>
          </p:nvSpPr>
          <p:spPr bwMode="auto">
            <a:xfrm>
              <a:off x="7694670" y="1736732"/>
              <a:ext cx="34925" cy="841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0" name="Freeform 9871"/>
            <p:cNvSpPr>
              <a:spLocks/>
            </p:cNvSpPr>
            <p:nvPr/>
          </p:nvSpPr>
          <p:spPr bwMode="auto">
            <a:xfrm>
              <a:off x="7681970" y="1725619"/>
              <a:ext cx="58738" cy="106363"/>
            </a:xfrm>
            <a:custGeom>
              <a:avLst/>
              <a:gdLst>
                <a:gd name="T0" fmla="*/ 22 w 31"/>
                <a:gd name="T1" fmla="*/ 55 h 56"/>
                <a:gd name="T2" fmla="*/ 20 w 31"/>
                <a:gd name="T3" fmla="*/ 52 h 56"/>
                <a:gd name="T4" fmla="*/ 2 w 31"/>
                <a:gd name="T5" fmla="*/ 8 h 56"/>
                <a:gd name="T6" fmla="*/ 5 w 31"/>
                <a:gd name="T7" fmla="*/ 1 h 56"/>
                <a:gd name="T8" fmla="*/ 12 w 31"/>
                <a:gd name="T9" fmla="*/ 4 h 56"/>
                <a:gd name="T10" fmla="*/ 30 w 31"/>
                <a:gd name="T11" fmla="*/ 48 h 56"/>
                <a:gd name="T12" fmla="*/ 27 w 31"/>
                <a:gd name="T13" fmla="*/ 55 h 56"/>
                <a:gd name="T14" fmla="*/ 22 w 31"/>
                <a:gd name="T15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56">
                  <a:moveTo>
                    <a:pt x="22" y="55"/>
                  </a:moveTo>
                  <a:cubicBezTo>
                    <a:pt x="21" y="54"/>
                    <a:pt x="20" y="53"/>
                    <a:pt x="20" y="5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2" y="2"/>
                    <a:pt x="5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51"/>
                    <a:pt x="30" y="54"/>
                    <a:pt x="27" y="55"/>
                  </a:cubicBezTo>
                  <a:cubicBezTo>
                    <a:pt x="25" y="56"/>
                    <a:pt x="23" y="56"/>
                    <a:pt x="2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1" name="Freeform 9872"/>
            <p:cNvSpPr>
              <a:spLocks/>
            </p:cNvSpPr>
            <p:nvPr/>
          </p:nvSpPr>
          <p:spPr bwMode="auto">
            <a:xfrm>
              <a:off x="7650220" y="1828807"/>
              <a:ext cx="168276" cy="150813"/>
            </a:xfrm>
            <a:custGeom>
              <a:avLst/>
              <a:gdLst>
                <a:gd name="T0" fmla="*/ 106 w 106"/>
                <a:gd name="T1" fmla="*/ 0 h 95"/>
                <a:gd name="T2" fmla="*/ 0 w 106"/>
                <a:gd name="T3" fmla="*/ 95 h 95"/>
                <a:gd name="T4" fmla="*/ 106 w 106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106" y="0"/>
                  </a:moveTo>
                  <a:lnTo>
                    <a:pt x="0" y="9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2" name="Line 9873"/>
            <p:cNvSpPr>
              <a:spLocks noChangeShapeType="1"/>
            </p:cNvSpPr>
            <p:nvPr/>
          </p:nvSpPr>
          <p:spPr bwMode="auto">
            <a:xfrm flipH="1">
              <a:off x="7650220" y="1828807"/>
              <a:ext cx="168276" cy="1508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3" name="Freeform 9874"/>
            <p:cNvSpPr>
              <a:spLocks/>
            </p:cNvSpPr>
            <p:nvPr/>
          </p:nvSpPr>
          <p:spPr bwMode="auto">
            <a:xfrm>
              <a:off x="7637520" y="1817695"/>
              <a:ext cx="193676" cy="173038"/>
            </a:xfrm>
            <a:custGeom>
              <a:avLst/>
              <a:gdLst>
                <a:gd name="T0" fmla="*/ 2 w 101"/>
                <a:gd name="T1" fmla="*/ 89 h 91"/>
                <a:gd name="T2" fmla="*/ 2 w 101"/>
                <a:gd name="T3" fmla="*/ 88 h 91"/>
                <a:gd name="T4" fmla="*/ 2 w 101"/>
                <a:gd name="T5" fmla="*/ 81 h 91"/>
                <a:gd name="T6" fmla="*/ 92 w 101"/>
                <a:gd name="T7" fmla="*/ 2 h 91"/>
                <a:gd name="T8" fmla="*/ 99 w 101"/>
                <a:gd name="T9" fmla="*/ 2 h 91"/>
                <a:gd name="T10" fmla="*/ 99 w 101"/>
                <a:gd name="T11" fmla="*/ 10 h 91"/>
                <a:gd name="T12" fmla="*/ 9 w 101"/>
                <a:gd name="T13" fmla="*/ 89 h 91"/>
                <a:gd name="T14" fmla="*/ 2 w 101"/>
                <a:gd name="T15" fmla="*/ 8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91">
                  <a:moveTo>
                    <a:pt x="2" y="89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0" y="86"/>
                    <a:pt x="0" y="83"/>
                    <a:pt x="2" y="81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4" y="0"/>
                    <a:pt x="97" y="0"/>
                    <a:pt x="99" y="2"/>
                  </a:cubicBezTo>
                  <a:cubicBezTo>
                    <a:pt x="101" y="5"/>
                    <a:pt x="101" y="8"/>
                    <a:pt x="99" y="1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7" y="91"/>
                    <a:pt x="4" y="91"/>
                    <a:pt x="2" y="89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4" name="Freeform 9875"/>
            <p:cNvSpPr>
              <a:spLocks/>
            </p:cNvSpPr>
            <p:nvPr/>
          </p:nvSpPr>
          <p:spPr bwMode="auto">
            <a:xfrm>
              <a:off x="7729595" y="1820870"/>
              <a:ext cx="92076" cy="7938"/>
            </a:xfrm>
            <a:custGeom>
              <a:avLst/>
              <a:gdLst>
                <a:gd name="T0" fmla="*/ 58 w 58"/>
                <a:gd name="T1" fmla="*/ 5 h 5"/>
                <a:gd name="T2" fmla="*/ 0 w 58"/>
                <a:gd name="T3" fmla="*/ 0 h 5"/>
                <a:gd name="T4" fmla="*/ 58 w 5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">
                  <a:moveTo>
                    <a:pt x="58" y="5"/>
                  </a:moveTo>
                  <a:lnTo>
                    <a:pt x="0" y="0"/>
                  </a:lnTo>
                  <a:lnTo>
                    <a:pt x="58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5" name="Line 9876"/>
            <p:cNvSpPr>
              <a:spLocks noChangeShapeType="1"/>
            </p:cNvSpPr>
            <p:nvPr/>
          </p:nvSpPr>
          <p:spPr bwMode="auto">
            <a:xfrm flipH="1" flipV="1">
              <a:off x="7729595" y="1820870"/>
              <a:ext cx="92076" cy="79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6" name="Freeform 9877"/>
            <p:cNvSpPr>
              <a:spLocks/>
            </p:cNvSpPr>
            <p:nvPr/>
          </p:nvSpPr>
          <p:spPr bwMode="auto">
            <a:xfrm>
              <a:off x="7718483" y="1811345"/>
              <a:ext cx="112713" cy="28575"/>
            </a:xfrm>
            <a:custGeom>
              <a:avLst/>
              <a:gdLst>
                <a:gd name="T0" fmla="*/ 3 w 59"/>
                <a:gd name="T1" fmla="*/ 10 h 15"/>
                <a:gd name="T2" fmla="*/ 1 w 59"/>
                <a:gd name="T3" fmla="*/ 5 h 15"/>
                <a:gd name="T4" fmla="*/ 6 w 59"/>
                <a:gd name="T5" fmla="*/ 0 h 15"/>
                <a:gd name="T6" fmla="*/ 54 w 59"/>
                <a:gd name="T7" fmla="*/ 4 h 15"/>
                <a:gd name="T8" fmla="*/ 59 w 59"/>
                <a:gd name="T9" fmla="*/ 10 h 15"/>
                <a:gd name="T10" fmla="*/ 53 w 59"/>
                <a:gd name="T11" fmla="*/ 15 h 15"/>
                <a:gd name="T12" fmla="*/ 6 w 59"/>
                <a:gd name="T13" fmla="*/ 11 h 15"/>
                <a:gd name="T14" fmla="*/ 3 w 59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3" y="10"/>
                  </a:moveTo>
                  <a:cubicBezTo>
                    <a:pt x="1" y="9"/>
                    <a:pt x="0" y="7"/>
                    <a:pt x="1" y="5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4"/>
                    <a:pt x="59" y="7"/>
                    <a:pt x="59" y="10"/>
                  </a:cubicBezTo>
                  <a:cubicBezTo>
                    <a:pt x="59" y="13"/>
                    <a:pt x="56" y="15"/>
                    <a:pt x="53" y="1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0"/>
                    <a:pt x="3" y="1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7" name="Freeform 9878"/>
            <p:cNvSpPr>
              <a:spLocks/>
            </p:cNvSpPr>
            <p:nvPr/>
          </p:nvSpPr>
          <p:spPr bwMode="auto">
            <a:xfrm>
              <a:off x="7504169" y="1990733"/>
              <a:ext cx="130176" cy="103188"/>
            </a:xfrm>
            <a:custGeom>
              <a:avLst/>
              <a:gdLst>
                <a:gd name="T0" fmla="*/ 74 w 82"/>
                <a:gd name="T1" fmla="*/ 65 h 65"/>
                <a:gd name="T2" fmla="*/ 0 w 82"/>
                <a:gd name="T3" fmla="*/ 12 h 65"/>
                <a:gd name="T4" fmla="*/ 9 w 82"/>
                <a:gd name="T5" fmla="*/ 0 h 65"/>
                <a:gd name="T6" fmla="*/ 82 w 82"/>
                <a:gd name="T7" fmla="*/ 53 h 65"/>
                <a:gd name="T8" fmla="*/ 74 w 82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5">
                  <a:moveTo>
                    <a:pt x="74" y="65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82" y="53"/>
                  </a:lnTo>
                  <a:lnTo>
                    <a:pt x="74" y="65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8" name="Freeform 9879"/>
            <p:cNvSpPr>
              <a:spLocks/>
            </p:cNvSpPr>
            <p:nvPr/>
          </p:nvSpPr>
          <p:spPr bwMode="auto">
            <a:xfrm>
              <a:off x="7521631" y="1968508"/>
              <a:ext cx="128588" cy="101600"/>
            </a:xfrm>
            <a:custGeom>
              <a:avLst/>
              <a:gdLst>
                <a:gd name="T0" fmla="*/ 73 w 81"/>
                <a:gd name="T1" fmla="*/ 64 h 64"/>
                <a:gd name="T2" fmla="*/ 0 w 81"/>
                <a:gd name="T3" fmla="*/ 12 h 64"/>
                <a:gd name="T4" fmla="*/ 9 w 81"/>
                <a:gd name="T5" fmla="*/ 0 h 64"/>
                <a:gd name="T6" fmla="*/ 81 w 81"/>
                <a:gd name="T7" fmla="*/ 52 h 64"/>
                <a:gd name="T8" fmla="*/ 73 w 81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4">
                  <a:moveTo>
                    <a:pt x="73" y="64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81" y="52"/>
                  </a:lnTo>
                  <a:lnTo>
                    <a:pt x="73" y="64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79" name="Freeform 9880"/>
            <p:cNvSpPr>
              <a:spLocks/>
            </p:cNvSpPr>
            <p:nvPr/>
          </p:nvSpPr>
          <p:spPr bwMode="auto">
            <a:xfrm>
              <a:off x="7539094" y="1946283"/>
              <a:ext cx="127001" cy="101600"/>
            </a:xfrm>
            <a:custGeom>
              <a:avLst/>
              <a:gdLst>
                <a:gd name="T0" fmla="*/ 72 w 80"/>
                <a:gd name="T1" fmla="*/ 64 h 64"/>
                <a:gd name="T2" fmla="*/ 0 w 80"/>
                <a:gd name="T3" fmla="*/ 11 h 64"/>
                <a:gd name="T4" fmla="*/ 7 w 80"/>
                <a:gd name="T5" fmla="*/ 0 h 64"/>
                <a:gd name="T6" fmla="*/ 80 w 80"/>
                <a:gd name="T7" fmla="*/ 53 h 64"/>
                <a:gd name="T8" fmla="*/ 72 w 80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4">
                  <a:moveTo>
                    <a:pt x="72" y="64"/>
                  </a:moveTo>
                  <a:lnTo>
                    <a:pt x="0" y="11"/>
                  </a:lnTo>
                  <a:lnTo>
                    <a:pt x="7" y="0"/>
                  </a:lnTo>
                  <a:lnTo>
                    <a:pt x="80" y="53"/>
                  </a:lnTo>
                  <a:lnTo>
                    <a:pt x="72" y="64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0" name="Freeform 9881"/>
            <p:cNvSpPr>
              <a:spLocks/>
            </p:cNvSpPr>
            <p:nvPr/>
          </p:nvSpPr>
          <p:spPr bwMode="auto">
            <a:xfrm>
              <a:off x="7556556" y="1922470"/>
              <a:ext cx="127001" cy="103188"/>
            </a:xfrm>
            <a:custGeom>
              <a:avLst/>
              <a:gdLst>
                <a:gd name="T0" fmla="*/ 72 w 80"/>
                <a:gd name="T1" fmla="*/ 65 h 65"/>
                <a:gd name="T2" fmla="*/ 0 w 80"/>
                <a:gd name="T3" fmla="*/ 12 h 65"/>
                <a:gd name="T4" fmla="*/ 7 w 80"/>
                <a:gd name="T5" fmla="*/ 0 h 65"/>
                <a:gd name="T6" fmla="*/ 80 w 80"/>
                <a:gd name="T7" fmla="*/ 53 h 65"/>
                <a:gd name="T8" fmla="*/ 72 w 80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5">
                  <a:moveTo>
                    <a:pt x="72" y="65"/>
                  </a:moveTo>
                  <a:lnTo>
                    <a:pt x="0" y="12"/>
                  </a:lnTo>
                  <a:lnTo>
                    <a:pt x="7" y="0"/>
                  </a:lnTo>
                  <a:lnTo>
                    <a:pt x="80" y="53"/>
                  </a:lnTo>
                  <a:lnTo>
                    <a:pt x="72" y="65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1" name="Freeform 9882"/>
            <p:cNvSpPr>
              <a:spLocks/>
            </p:cNvSpPr>
            <p:nvPr/>
          </p:nvSpPr>
          <p:spPr bwMode="auto">
            <a:xfrm>
              <a:off x="7613707" y="1963745"/>
              <a:ext cx="69851" cy="61913"/>
            </a:xfrm>
            <a:custGeom>
              <a:avLst/>
              <a:gdLst>
                <a:gd name="T0" fmla="*/ 36 w 44"/>
                <a:gd name="T1" fmla="*/ 39 h 39"/>
                <a:gd name="T2" fmla="*/ 0 w 44"/>
                <a:gd name="T3" fmla="*/ 12 h 39"/>
                <a:gd name="T4" fmla="*/ 8 w 44"/>
                <a:gd name="T5" fmla="*/ 0 h 39"/>
                <a:gd name="T6" fmla="*/ 44 w 44"/>
                <a:gd name="T7" fmla="*/ 27 h 39"/>
                <a:gd name="T8" fmla="*/ 36 w 44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9">
                  <a:moveTo>
                    <a:pt x="36" y="39"/>
                  </a:moveTo>
                  <a:lnTo>
                    <a:pt x="0" y="12"/>
                  </a:lnTo>
                  <a:lnTo>
                    <a:pt x="8" y="0"/>
                  </a:lnTo>
                  <a:lnTo>
                    <a:pt x="44" y="27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2" name="Freeform 9883"/>
            <p:cNvSpPr>
              <a:spLocks/>
            </p:cNvSpPr>
            <p:nvPr/>
          </p:nvSpPr>
          <p:spPr bwMode="auto">
            <a:xfrm>
              <a:off x="7596244" y="1989145"/>
              <a:ext cx="69851" cy="58738"/>
            </a:xfrm>
            <a:custGeom>
              <a:avLst/>
              <a:gdLst>
                <a:gd name="T0" fmla="*/ 36 w 44"/>
                <a:gd name="T1" fmla="*/ 37 h 37"/>
                <a:gd name="T2" fmla="*/ 0 w 44"/>
                <a:gd name="T3" fmla="*/ 11 h 37"/>
                <a:gd name="T4" fmla="*/ 8 w 44"/>
                <a:gd name="T5" fmla="*/ 0 h 37"/>
                <a:gd name="T6" fmla="*/ 44 w 44"/>
                <a:gd name="T7" fmla="*/ 26 h 37"/>
                <a:gd name="T8" fmla="*/ 36 w 4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7">
                  <a:moveTo>
                    <a:pt x="36" y="37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44" y="26"/>
                  </a:lnTo>
                  <a:lnTo>
                    <a:pt x="36" y="37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3" name="Freeform 9884"/>
            <p:cNvSpPr>
              <a:spLocks/>
            </p:cNvSpPr>
            <p:nvPr/>
          </p:nvSpPr>
          <p:spPr bwMode="auto">
            <a:xfrm>
              <a:off x="7580369" y="2011370"/>
              <a:ext cx="69851" cy="58738"/>
            </a:xfrm>
            <a:custGeom>
              <a:avLst/>
              <a:gdLst>
                <a:gd name="T0" fmla="*/ 36 w 44"/>
                <a:gd name="T1" fmla="*/ 37 h 37"/>
                <a:gd name="T2" fmla="*/ 0 w 44"/>
                <a:gd name="T3" fmla="*/ 11 h 37"/>
                <a:gd name="T4" fmla="*/ 8 w 44"/>
                <a:gd name="T5" fmla="*/ 0 h 37"/>
                <a:gd name="T6" fmla="*/ 44 w 44"/>
                <a:gd name="T7" fmla="*/ 25 h 37"/>
                <a:gd name="T8" fmla="*/ 36 w 4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7">
                  <a:moveTo>
                    <a:pt x="36" y="37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44" y="25"/>
                  </a:lnTo>
                  <a:lnTo>
                    <a:pt x="36" y="37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4" name="Freeform 9885"/>
            <p:cNvSpPr>
              <a:spLocks/>
            </p:cNvSpPr>
            <p:nvPr/>
          </p:nvSpPr>
          <p:spPr bwMode="auto">
            <a:xfrm>
              <a:off x="7564494" y="2032008"/>
              <a:ext cx="69851" cy="61913"/>
            </a:xfrm>
            <a:custGeom>
              <a:avLst/>
              <a:gdLst>
                <a:gd name="T0" fmla="*/ 36 w 44"/>
                <a:gd name="T1" fmla="*/ 39 h 39"/>
                <a:gd name="T2" fmla="*/ 0 w 44"/>
                <a:gd name="T3" fmla="*/ 12 h 39"/>
                <a:gd name="T4" fmla="*/ 8 w 44"/>
                <a:gd name="T5" fmla="*/ 0 h 39"/>
                <a:gd name="T6" fmla="*/ 44 w 44"/>
                <a:gd name="T7" fmla="*/ 27 h 39"/>
                <a:gd name="T8" fmla="*/ 36 w 44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9">
                  <a:moveTo>
                    <a:pt x="36" y="39"/>
                  </a:moveTo>
                  <a:lnTo>
                    <a:pt x="0" y="12"/>
                  </a:lnTo>
                  <a:lnTo>
                    <a:pt x="8" y="0"/>
                  </a:lnTo>
                  <a:lnTo>
                    <a:pt x="44" y="27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5" name="Freeform 9886"/>
            <p:cNvSpPr>
              <a:spLocks/>
            </p:cNvSpPr>
            <p:nvPr/>
          </p:nvSpPr>
          <p:spPr bwMode="auto">
            <a:xfrm>
              <a:off x="8075673" y="1803407"/>
              <a:ext cx="71438" cy="25400"/>
            </a:xfrm>
            <a:custGeom>
              <a:avLst/>
              <a:gdLst>
                <a:gd name="T0" fmla="*/ 45 w 45"/>
                <a:gd name="T1" fmla="*/ 16 h 16"/>
                <a:gd name="T2" fmla="*/ 0 w 45"/>
                <a:gd name="T3" fmla="*/ 0 h 16"/>
                <a:gd name="T4" fmla="*/ 45 w 4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16">
                  <a:moveTo>
                    <a:pt x="45" y="16"/>
                  </a:moveTo>
                  <a:lnTo>
                    <a:pt x="0" y="0"/>
                  </a:lnTo>
                  <a:lnTo>
                    <a:pt x="45" y="16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6" name="Line 9887"/>
            <p:cNvSpPr>
              <a:spLocks noChangeShapeType="1"/>
            </p:cNvSpPr>
            <p:nvPr/>
          </p:nvSpPr>
          <p:spPr bwMode="auto">
            <a:xfrm flipH="1" flipV="1">
              <a:off x="8075673" y="1803407"/>
              <a:ext cx="71438" cy="254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7" name="Freeform 9888"/>
            <p:cNvSpPr>
              <a:spLocks/>
            </p:cNvSpPr>
            <p:nvPr/>
          </p:nvSpPr>
          <p:spPr bwMode="auto">
            <a:xfrm>
              <a:off x="8066148" y="1790707"/>
              <a:ext cx="90488" cy="50800"/>
            </a:xfrm>
            <a:custGeom>
              <a:avLst/>
              <a:gdLst>
                <a:gd name="T0" fmla="*/ 1 w 47"/>
                <a:gd name="T1" fmla="*/ 8 h 27"/>
                <a:gd name="T2" fmla="*/ 1 w 47"/>
                <a:gd name="T3" fmla="*/ 4 h 27"/>
                <a:gd name="T4" fmla="*/ 7 w 47"/>
                <a:gd name="T5" fmla="*/ 1 h 27"/>
                <a:gd name="T6" fmla="*/ 43 w 47"/>
                <a:gd name="T7" fmla="*/ 17 h 27"/>
                <a:gd name="T8" fmla="*/ 46 w 47"/>
                <a:gd name="T9" fmla="*/ 23 h 27"/>
                <a:gd name="T10" fmla="*/ 40 w 47"/>
                <a:gd name="T11" fmla="*/ 26 h 27"/>
                <a:gd name="T12" fmla="*/ 3 w 47"/>
                <a:gd name="T13" fmla="*/ 10 h 27"/>
                <a:gd name="T14" fmla="*/ 1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1" y="8"/>
                  </a:move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6" y="18"/>
                    <a:pt x="47" y="21"/>
                    <a:pt x="46" y="23"/>
                  </a:cubicBezTo>
                  <a:cubicBezTo>
                    <a:pt x="45" y="25"/>
                    <a:pt x="42" y="27"/>
                    <a:pt x="40" y="2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9"/>
                    <a:pt x="2" y="9"/>
                    <a:pt x="1" y="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8" name="Freeform 9889"/>
            <p:cNvSpPr>
              <a:spLocks/>
            </p:cNvSpPr>
            <p:nvPr/>
          </p:nvSpPr>
          <p:spPr bwMode="auto">
            <a:xfrm>
              <a:off x="8104248" y="1716094"/>
              <a:ext cx="74613" cy="19050"/>
            </a:xfrm>
            <a:custGeom>
              <a:avLst/>
              <a:gdLst>
                <a:gd name="T0" fmla="*/ 47 w 47"/>
                <a:gd name="T1" fmla="*/ 12 h 12"/>
                <a:gd name="T2" fmla="*/ 0 w 47"/>
                <a:gd name="T3" fmla="*/ 0 h 12"/>
                <a:gd name="T4" fmla="*/ 47 w 4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2">
                  <a:moveTo>
                    <a:pt x="47" y="12"/>
                  </a:moveTo>
                  <a:lnTo>
                    <a:pt x="0" y="0"/>
                  </a:lnTo>
                  <a:lnTo>
                    <a:pt x="47" y="12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89" name="Line 9890"/>
            <p:cNvSpPr>
              <a:spLocks noChangeShapeType="1"/>
            </p:cNvSpPr>
            <p:nvPr/>
          </p:nvSpPr>
          <p:spPr bwMode="auto">
            <a:xfrm flipH="1" flipV="1">
              <a:off x="8104248" y="1716094"/>
              <a:ext cx="74613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090" name="Freeform 9891"/>
            <p:cNvSpPr>
              <a:spLocks/>
            </p:cNvSpPr>
            <p:nvPr/>
          </p:nvSpPr>
          <p:spPr bwMode="auto">
            <a:xfrm>
              <a:off x="8094723" y="1706569"/>
              <a:ext cx="93663" cy="38100"/>
            </a:xfrm>
            <a:custGeom>
              <a:avLst/>
              <a:gdLst>
                <a:gd name="T0" fmla="*/ 2 w 49"/>
                <a:gd name="T1" fmla="*/ 8 h 20"/>
                <a:gd name="T2" fmla="*/ 1 w 49"/>
                <a:gd name="T3" fmla="*/ 4 h 20"/>
                <a:gd name="T4" fmla="*/ 6 w 49"/>
                <a:gd name="T5" fmla="*/ 1 h 20"/>
                <a:gd name="T6" fmla="*/ 45 w 49"/>
                <a:gd name="T7" fmla="*/ 10 h 20"/>
                <a:gd name="T8" fmla="*/ 48 w 49"/>
                <a:gd name="T9" fmla="*/ 16 h 20"/>
                <a:gd name="T10" fmla="*/ 42 w 49"/>
                <a:gd name="T11" fmla="*/ 19 h 20"/>
                <a:gd name="T12" fmla="*/ 4 w 49"/>
                <a:gd name="T13" fmla="*/ 10 h 20"/>
                <a:gd name="T14" fmla="*/ 2 w 49"/>
                <a:gd name="T1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0">
                  <a:moveTo>
                    <a:pt x="2" y="8"/>
                  </a:moveTo>
                  <a:cubicBezTo>
                    <a:pt x="1" y="7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1"/>
                    <a:pt x="49" y="13"/>
                    <a:pt x="48" y="16"/>
                  </a:cubicBezTo>
                  <a:cubicBezTo>
                    <a:pt x="47" y="18"/>
                    <a:pt x="45" y="20"/>
                    <a:pt x="42" y="1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3" y="9"/>
                    <a:pt x="2" y="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0" name="Freeform 9893"/>
            <p:cNvSpPr>
              <a:spLocks/>
            </p:cNvSpPr>
            <p:nvPr/>
          </p:nvSpPr>
          <p:spPr bwMode="auto">
            <a:xfrm>
              <a:off x="8099425" y="1619250"/>
              <a:ext cx="74613" cy="11113"/>
            </a:xfrm>
            <a:custGeom>
              <a:avLst/>
              <a:gdLst>
                <a:gd name="T0" fmla="*/ 47 w 47"/>
                <a:gd name="T1" fmla="*/ 0 h 7"/>
                <a:gd name="T2" fmla="*/ 0 w 47"/>
                <a:gd name="T3" fmla="*/ 7 h 7"/>
                <a:gd name="T4" fmla="*/ 47 w 47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">
                  <a:moveTo>
                    <a:pt x="47" y="0"/>
                  </a:moveTo>
                  <a:lnTo>
                    <a:pt x="0" y="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1" name="Line 9894"/>
            <p:cNvSpPr>
              <a:spLocks noChangeShapeType="1"/>
            </p:cNvSpPr>
            <p:nvPr/>
          </p:nvSpPr>
          <p:spPr bwMode="auto">
            <a:xfrm flipH="1">
              <a:off x="8099425" y="1619250"/>
              <a:ext cx="74613" cy="111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2" name="Freeform 9895"/>
            <p:cNvSpPr>
              <a:spLocks/>
            </p:cNvSpPr>
            <p:nvPr/>
          </p:nvSpPr>
          <p:spPr bwMode="auto">
            <a:xfrm>
              <a:off x="8089900" y="1609725"/>
              <a:ext cx="90488" cy="30163"/>
            </a:xfrm>
            <a:custGeom>
              <a:avLst/>
              <a:gdLst>
                <a:gd name="T0" fmla="*/ 3 w 48"/>
                <a:gd name="T1" fmla="*/ 15 h 16"/>
                <a:gd name="T2" fmla="*/ 0 w 48"/>
                <a:gd name="T3" fmla="*/ 12 h 16"/>
                <a:gd name="T4" fmla="*/ 4 w 48"/>
                <a:gd name="T5" fmla="*/ 7 h 16"/>
                <a:gd name="T6" fmla="*/ 43 w 48"/>
                <a:gd name="T7" fmla="*/ 0 h 16"/>
                <a:gd name="T8" fmla="*/ 48 w 48"/>
                <a:gd name="T9" fmla="*/ 4 h 16"/>
                <a:gd name="T10" fmla="*/ 44 w 48"/>
                <a:gd name="T11" fmla="*/ 9 h 16"/>
                <a:gd name="T12" fmla="*/ 5 w 48"/>
                <a:gd name="T13" fmla="*/ 16 h 16"/>
                <a:gd name="T14" fmla="*/ 3 w 48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6">
                  <a:moveTo>
                    <a:pt x="3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10"/>
                    <a:pt x="1" y="7"/>
                    <a:pt x="4" y="7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8" y="1"/>
                    <a:pt x="48" y="4"/>
                  </a:cubicBezTo>
                  <a:cubicBezTo>
                    <a:pt x="48" y="6"/>
                    <a:pt x="47" y="9"/>
                    <a:pt x="44" y="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3" y="15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3" name="Freeform 9896"/>
            <p:cNvSpPr>
              <a:spLocks/>
            </p:cNvSpPr>
            <p:nvPr/>
          </p:nvSpPr>
          <p:spPr bwMode="auto">
            <a:xfrm>
              <a:off x="8061325" y="1514475"/>
              <a:ext cx="68263" cy="30163"/>
            </a:xfrm>
            <a:custGeom>
              <a:avLst/>
              <a:gdLst>
                <a:gd name="T0" fmla="*/ 43 w 43"/>
                <a:gd name="T1" fmla="*/ 0 h 19"/>
                <a:gd name="T2" fmla="*/ 0 w 43"/>
                <a:gd name="T3" fmla="*/ 19 h 19"/>
                <a:gd name="T4" fmla="*/ 43 w 43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19">
                  <a:moveTo>
                    <a:pt x="43" y="0"/>
                  </a:moveTo>
                  <a:lnTo>
                    <a:pt x="0" y="19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4" name="Line 9897"/>
            <p:cNvSpPr>
              <a:spLocks noChangeShapeType="1"/>
            </p:cNvSpPr>
            <p:nvPr/>
          </p:nvSpPr>
          <p:spPr bwMode="auto">
            <a:xfrm flipH="1">
              <a:off x="8061325" y="1514475"/>
              <a:ext cx="68263" cy="301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5" name="Freeform 9898"/>
            <p:cNvSpPr>
              <a:spLocks/>
            </p:cNvSpPr>
            <p:nvPr/>
          </p:nvSpPr>
          <p:spPr bwMode="auto">
            <a:xfrm>
              <a:off x="8051800" y="1504950"/>
              <a:ext cx="87313" cy="49213"/>
            </a:xfrm>
            <a:custGeom>
              <a:avLst/>
              <a:gdLst>
                <a:gd name="T0" fmla="*/ 4 w 46"/>
                <a:gd name="T1" fmla="*/ 26 h 26"/>
                <a:gd name="T2" fmla="*/ 1 w 46"/>
                <a:gd name="T3" fmla="*/ 23 h 26"/>
                <a:gd name="T4" fmla="*/ 3 w 46"/>
                <a:gd name="T5" fmla="*/ 17 h 26"/>
                <a:gd name="T6" fmla="*/ 40 w 46"/>
                <a:gd name="T7" fmla="*/ 1 h 26"/>
                <a:gd name="T8" fmla="*/ 45 w 46"/>
                <a:gd name="T9" fmla="*/ 4 h 26"/>
                <a:gd name="T10" fmla="*/ 43 w 46"/>
                <a:gd name="T11" fmla="*/ 10 h 26"/>
                <a:gd name="T12" fmla="*/ 7 w 46"/>
                <a:gd name="T13" fmla="*/ 25 h 26"/>
                <a:gd name="T14" fmla="*/ 4 w 4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6">
                  <a:moveTo>
                    <a:pt x="4" y="26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1"/>
                    <a:pt x="1" y="18"/>
                    <a:pt x="3" y="17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2" y="0"/>
                    <a:pt x="44" y="1"/>
                    <a:pt x="45" y="4"/>
                  </a:cubicBezTo>
                  <a:cubicBezTo>
                    <a:pt x="46" y="6"/>
                    <a:pt x="45" y="9"/>
                    <a:pt x="43" y="10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6"/>
                    <a:pt x="5" y="26"/>
                    <a:pt x="4" y="26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6" name="Freeform 9899"/>
            <p:cNvSpPr>
              <a:spLocks/>
            </p:cNvSpPr>
            <p:nvPr/>
          </p:nvSpPr>
          <p:spPr bwMode="auto">
            <a:xfrm>
              <a:off x="7605713" y="1435100"/>
              <a:ext cx="44450" cy="60325"/>
            </a:xfrm>
            <a:custGeom>
              <a:avLst/>
              <a:gdLst>
                <a:gd name="T0" fmla="*/ 0 w 28"/>
                <a:gd name="T1" fmla="*/ 0 h 38"/>
                <a:gd name="T2" fmla="*/ 28 w 28"/>
                <a:gd name="T3" fmla="*/ 38 h 38"/>
                <a:gd name="T4" fmla="*/ 0 w 28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8">
                  <a:moveTo>
                    <a:pt x="0" y="0"/>
                  </a:moveTo>
                  <a:lnTo>
                    <a:pt x="28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7" name="Line 9900"/>
            <p:cNvSpPr>
              <a:spLocks noChangeShapeType="1"/>
            </p:cNvSpPr>
            <p:nvPr/>
          </p:nvSpPr>
          <p:spPr bwMode="auto">
            <a:xfrm>
              <a:off x="7605713" y="1435100"/>
              <a:ext cx="44450" cy="60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8" name="Freeform 9901"/>
            <p:cNvSpPr>
              <a:spLocks/>
            </p:cNvSpPr>
            <p:nvPr/>
          </p:nvSpPr>
          <p:spPr bwMode="auto">
            <a:xfrm>
              <a:off x="7593013" y="1427163"/>
              <a:ext cx="69850" cy="76200"/>
            </a:xfrm>
            <a:custGeom>
              <a:avLst/>
              <a:gdLst>
                <a:gd name="T0" fmla="*/ 30 w 37"/>
                <a:gd name="T1" fmla="*/ 39 h 40"/>
                <a:gd name="T2" fmla="*/ 35 w 37"/>
                <a:gd name="T3" fmla="*/ 38 h 40"/>
                <a:gd name="T4" fmla="*/ 35 w 37"/>
                <a:gd name="T5" fmla="*/ 32 h 40"/>
                <a:gd name="T6" fmla="*/ 9 w 37"/>
                <a:gd name="T7" fmla="*/ 2 h 40"/>
                <a:gd name="T8" fmla="*/ 2 w 37"/>
                <a:gd name="T9" fmla="*/ 2 h 40"/>
                <a:gd name="T10" fmla="*/ 2 w 37"/>
                <a:gd name="T11" fmla="*/ 8 h 40"/>
                <a:gd name="T12" fmla="*/ 28 w 37"/>
                <a:gd name="T13" fmla="*/ 38 h 40"/>
                <a:gd name="T14" fmla="*/ 30 w 37"/>
                <a:gd name="T1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0">
                  <a:moveTo>
                    <a:pt x="30" y="39"/>
                  </a:moveTo>
                  <a:cubicBezTo>
                    <a:pt x="32" y="40"/>
                    <a:pt x="33" y="39"/>
                    <a:pt x="35" y="38"/>
                  </a:cubicBezTo>
                  <a:cubicBezTo>
                    <a:pt x="37" y="36"/>
                    <a:pt x="37" y="34"/>
                    <a:pt x="35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38"/>
                    <a:pt x="30" y="39"/>
                    <a:pt x="30" y="39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19" name="Freeform 9902"/>
            <p:cNvSpPr>
              <a:spLocks/>
            </p:cNvSpPr>
            <p:nvPr/>
          </p:nvSpPr>
          <p:spPr bwMode="auto">
            <a:xfrm>
              <a:off x="7683500" y="1374775"/>
              <a:ext cx="39688" cy="65088"/>
            </a:xfrm>
            <a:custGeom>
              <a:avLst/>
              <a:gdLst>
                <a:gd name="T0" fmla="*/ 0 w 25"/>
                <a:gd name="T1" fmla="*/ 0 h 41"/>
                <a:gd name="T2" fmla="*/ 25 w 25"/>
                <a:gd name="T3" fmla="*/ 41 h 41"/>
                <a:gd name="T4" fmla="*/ 0 w 25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1">
                  <a:moveTo>
                    <a:pt x="0" y="0"/>
                  </a:moveTo>
                  <a:lnTo>
                    <a:pt x="25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20" name="Line 9903"/>
            <p:cNvSpPr>
              <a:spLocks noChangeShapeType="1"/>
            </p:cNvSpPr>
            <p:nvPr/>
          </p:nvSpPr>
          <p:spPr bwMode="auto">
            <a:xfrm>
              <a:off x="7683500" y="1374775"/>
              <a:ext cx="39688" cy="650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21" name="Freeform 9904"/>
            <p:cNvSpPr>
              <a:spLocks/>
            </p:cNvSpPr>
            <p:nvPr/>
          </p:nvSpPr>
          <p:spPr bwMode="auto">
            <a:xfrm>
              <a:off x="7673975" y="1365250"/>
              <a:ext cx="58738" cy="84138"/>
            </a:xfrm>
            <a:custGeom>
              <a:avLst/>
              <a:gdLst>
                <a:gd name="T0" fmla="*/ 24 w 31"/>
                <a:gd name="T1" fmla="*/ 43 h 44"/>
                <a:gd name="T2" fmla="*/ 29 w 31"/>
                <a:gd name="T3" fmla="*/ 43 h 44"/>
                <a:gd name="T4" fmla="*/ 30 w 31"/>
                <a:gd name="T5" fmla="*/ 36 h 44"/>
                <a:gd name="T6" fmla="*/ 9 w 31"/>
                <a:gd name="T7" fmla="*/ 3 h 44"/>
                <a:gd name="T8" fmla="*/ 3 w 31"/>
                <a:gd name="T9" fmla="*/ 1 h 44"/>
                <a:gd name="T10" fmla="*/ 1 w 31"/>
                <a:gd name="T11" fmla="*/ 8 h 44"/>
                <a:gd name="T12" fmla="*/ 22 w 31"/>
                <a:gd name="T13" fmla="*/ 41 h 44"/>
                <a:gd name="T14" fmla="*/ 24 w 31"/>
                <a:gd name="T15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4">
                  <a:moveTo>
                    <a:pt x="24" y="43"/>
                  </a:moveTo>
                  <a:cubicBezTo>
                    <a:pt x="26" y="44"/>
                    <a:pt x="27" y="44"/>
                    <a:pt x="29" y="43"/>
                  </a:cubicBezTo>
                  <a:cubicBezTo>
                    <a:pt x="31" y="41"/>
                    <a:pt x="31" y="39"/>
                    <a:pt x="30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2"/>
                    <a:pt x="23" y="42"/>
                    <a:pt x="24" y="43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22" name="Freeform 9905"/>
            <p:cNvSpPr>
              <a:spLocks/>
            </p:cNvSpPr>
            <p:nvPr/>
          </p:nvSpPr>
          <p:spPr bwMode="auto">
            <a:xfrm>
              <a:off x="7796213" y="1344613"/>
              <a:ext cx="11113" cy="74613"/>
            </a:xfrm>
            <a:custGeom>
              <a:avLst/>
              <a:gdLst>
                <a:gd name="T0" fmla="*/ 0 w 7"/>
                <a:gd name="T1" fmla="*/ 0 h 47"/>
                <a:gd name="T2" fmla="*/ 7 w 7"/>
                <a:gd name="T3" fmla="*/ 47 h 47"/>
                <a:gd name="T4" fmla="*/ 0 w 7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7">
                  <a:moveTo>
                    <a:pt x="0" y="0"/>
                  </a:moveTo>
                  <a:lnTo>
                    <a:pt x="7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9823" name="Line 9906"/>
            <p:cNvSpPr>
              <a:spLocks noChangeShapeType="1"/>
            </p:cNvSpPr>
            <p:nvPr/>
          </p:nvSpPr>
          <p:spPr bwMode="auto">
            <a:xfrm>
              <a:off x="7796213" y="1344613"/>
              <a:ext cx="11113" cy="746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2" name="Freeform 9907"/>
            <p:cNvSpPr>
              <a:spLocks/>
            </p:cNvSpPr>
            <p:nvPr/>
          </p:nvSpPr>
          <p:spPr bwMode="auto">
            <a:xfrm>
              <a:off x="7788275" y="1335088"/>
              <a:ext cx="28575" cy="93663"/>
            </a:xfrm>
            <a:custGeom>
              <a:avLst/>
              <a:gdLst>
                <a:gd name="T0" fmla="*/ 7 w 15"/>
                <a:gd name="T1" fmla="*/ 47 h 49"/>
                <a:gd name="T2" fmla="*/ 11 w 15"/>
                <a:gd name="T3" fmla="*/ 49 h 49"/>
                <a:gd name="T4" fmla="*/ 15 w 15"/>
                <a:gd name="T5" fmla="*/ 44 h 49"/>
                <a:gd name="T6" fmla="*/ 9 w 15"/>
                <a:gd name="T7" fmla="*/ 5 h 49"/>
                <a:gd name="T8" fmla="*/ 4 w 15"/>
                <a:gd name="T9" fmla="*/ 1 h 49"/>
                <a:gd name="T10" fmla="*/ 0 w 15"/>
                <a:gd name="T11" fmla="*/ 6 h 49"/>
                <a:gd name="T12" fmla="*/ 6 w 15"/>
                <a:gd name="T13" fmla="*/ 45 h 49"/>
                <a:gd name="T14" fmla="*/ 7 w 15"/>
                <a:gd name="T15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9">
                  <a:moveTo>
                    <a:pt x="7" y="47"/>
                  </a:moveTo>
                  <a:cubicBezTo>
                    <a:pt x="8" y="48"/>
                    <a:pt x="9" y="49"/>
                    <a:pt x="11" y="49"/>
                  </a:cubicBezTo>
                  <a:cubicBezTo>
                    <a:pt x="13" y="49"/>
                    <a:pt x="15" y="46"/>
                    <a:pt x="15" y="4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7" y="47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3" name="Freeform 9908"/>
            <p:cNvSpPr>
              <a:spLocks/>
            </p:cNvSpPr>
            <p:nvPr/>
          </p:nvSpPr>
          <p:spPr bwMode="auto">
            <a:xfrm>
              <a:off x="7900988" y="1354138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5 w 5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4" name="Line 9909"/>
            <p:cNvSpPr>
              <a:spLocks noChangeShapeType="1"/>
            </p:cNvSpPr>
            <p:nvPr/>
          </p:nvSpPr>
          <p:spPr bwMode="auto">
            <a:xfrm flipH="1">
              <a:off x="7900988" y="1354138"/>
              <a:ext cx="7938" cy="746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5" name="Freeform 9910"/>
            <p:cNvSpPr>
              <a:spLocks/>
            </p:cNvSpPr>
            <p:nvPr/>
          </p:nvSpPr>
          <p:spPr bwMode="auto">
            <a:xfrm>
              <a:off x="7891463" y="1344613"/>
              <a:ext cx="26988" cy="93663"/>
            </a:xfrm>
            <a:custGeom>
              <a:avLst/>
              <a:gdLst>
                <a:gd name="T0" fmla="*/ 1 w 14"/>
                <a:gd name="T1" fmla="*/ 46 h 49"/>
                <a:gd name="T2" fmla="*/ 5 w 14"/>
                <a:gd name="T3" fmla="*/ 49 h 49"/>
                <a:gd name="T4" fmla="*/ 10 w 14"/>
                <a:gd name="T5" fmla="*/ 44 h 49"/>
                <a:gd name="T6" fmla="*/ 13 w 14"/>
                <a:gd name="T7" fmla="*/ 5 h 49"/>
                <a:gd name="T8" fmla="*/ 9 w 14"/>
                <a:gd name="T9" fmla="*/ 0 h 49"/>
                <a:gd name="T10" fmla="*/ 4 w 14"/>
                <a:gd name="T11" fmla="*/ 4 h 49"/>
                <a:gd name="T12" fmla="*/ 1 w 14"/>
                <a:gd name="T13" fmla="*/ 44 h 49"/>
                <a:gd name="T14" fmla="*/ 1 w 14"/>
                <a:gd name="T15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9">
                  <a:moveTo>
                    <a:pt x="1" y="46"/>
                  </a:moveTo>
                  <a:cubicBezTo>
                    <a:pt x="2" y="47"/>
                    <a:pt x="3" y="48"/>
                    <a:pt x="5" y="49"/>
                  </a:cubicBezTo>
                  <a:cubicBezTo>
                    <a:pt x="7" y="49"/>
                    <a:pt x="9" y="47"/>
                    <a:pt x="10" y="4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3"/>
                    <a:pt x="12" y="0"/>
                    <a:pt x="9" y="0"/>
                  </a:cubicBezTo>
                  <a:cubicBezTo>
                    <a:pt x="7" y="0"/>
                    <a:pt x="4" y="2"/>
                    <a:pt x="4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5"/>
                    <a:pt x="1" y="46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6" name="Freeform 9911"/>
            <p:cNvSpPr>
              <a:spLocks/>
            </p:cNvSpPr>
            <p:nvPr/>
          </p:nvSpPr>
          <p:spPr bwMode="auto">
            <a:xfrm>
              <a:off x="7986713" y="1409700"/>
              <a:ext cx="44450" cy="60325"/>
            </a:xfrm>
            <a:custGeom>
              <a:avLst/>
              <a:gdLst>
                <a:gd name="T0" fmla="*/ 28 w 28"/>
                <a:gd name="T1" fmla="*/ 0 h 38"/>
                <a:gd name="T2" fmla="*/ 0 w 28"/>
                <a:gd name="T3" fmla="*/ 38 h 38"/>
                <a:gd name="T4" fmla="*/ 28 w 28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8">
                  <a:moveTo>
                    <a:pt x="28" y="0"/>
                  </a:moveTo>
                  <a:lnTo>
                    <a:pt x="0" y="3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7" name="Line 9912"/>
            <p:cNvSpPr>
              <a:spLocks noChangeShapeType="1"/>
            </p:cNvSpPr>
            <p:nvPr/>
          </p:nvSpPr>
          <p:spPr bwMode="auto">
            <a:xfrm flipH="1">
              <a:off x="7986713" y="1409700"/>
              <a:ext cx="44450" cy="60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8" name="Freeform 9913"/>
            <p:cNvSpPr>
              <a:spLocks/>
            </p:cNvSpPr>
            <p:nvPr/>
          </p:nvSpPr>
          <p:spPr bwMode="auto">
            <a:xfrm>
              <a:off x="7977188" y="1398588"/>
              <a:ext cx="63500" cy="80963"/>
            </a:xfrm>
            <a:custGeom>
              <a:avLst/>
              <a:gdLst>
                <a:gd name="T0" fmla="*/ 1 w 33"/>
                <a:gd name="T1" fmla="*/ 37 h 43"/>
                <a:gd name="T2" fmla="*/ 2 w 33"/>
                <a:gd name="T3" fmla="*/ 41 h 43"/>
                <a:gd name="T4" fmla="*/ 9 w 33"/>
                <a:gd name="T5" fmla="*/ 40 h 43"/>
                <a:gd name="T6" fmla="*/ 32 w 33"/>
                <a:gd name="T7" fmla="*/ 8 h 43"/>
                <a:gd name="T8" fmla="*/ 31 w 33"/>
                <a:gd name="T9" fmla="*/ 2 h 43"/>
                <a:gd name="T10" fmla="*/ 24 w 33"/>
                <a:gd name="T11" fmla="*/ 3 h 43"/>
                <a:gd name="T12" fmla="*/ 1 w 33"/>
                <a:gd name="T13" fmla="*/ 35 h 43"/>
                <a:gd name="T14" fmla="*/ 1 w 33"/>
                <a:gd name="T15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43">
                  <a:moveTo>
                    <a:pt x="1" y="37"/>
                  </a:moveTo>
                  <a:cubicBezTo>
                    <a:pt x="0" y="39"/>
                    <a:pt x="1" y="40"/>
                    <a:pt x="2" y="41"/>
                  </a:cubicBezTo>
                  <a:cubicBezTo>
                    <a:pt x="4" y="43"/>
                    <a:pt x="7" y="42"/>
                    <a:pt x="9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3" y="3"/>
                    <a:pt x="31" y="2"/>
                  </a:cubicBezTo>
                  <a:cubicBezTo>
                    <a:pt x="29" y="0"/>
                    <a:pt x="26" y="1"/>
                    <a:pt x="24" y="3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7"/>
                    <a:pt x="1" y="37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79" name="Freeform 9914"/>
            <p:cNvSpPr>
              <a:spLocks/>
            </p:cNvSpPr>
            <p:nvPr/>
          </p:nvSpPr>
          <p:spPr bwMode="auto">
            <a:xfrm>
              <a:off x="4075113" y="1960563"/>
              <a:ext cx="114300" cy="115888"/>
            </a:xfrm>
            <a:custGeom>
              <a:avLst/>
              <a:gdLst>
                <a:gd name="T0" fmla="*/ 43 w 72"/>
                <a:gd name="T1" fmla="*/ 29 h 73"/>
                <a:gd name="T2" fmla="*/ 72 w 72"/>
                <a:gd name="T3" fmla="*/ 29 h 73"/>
                <a:gd name="T4" fmla="*/ 72 w 72"/>
                <a:gd name="T5" fmla="*/ 44 h 73"/>
                <a:gd name="T6" fmla="*/ 43 w 72"/>
                <a:gd name="T7" fmla="*/ 44 h 73"/>
                <a:gd name="T8" fmla="*/ 43 w 72"/>
                <a:gd name="T9" fmla="*/ 73 h 73"/>
                <a:gd name="T10" fmla="*/ 28 w 72"/>
                <a:gd name="T11" fmla="*/ 73 h 73"/>
                <a:gd name="T12" fmla="*/ 28 w 72"/>
                <a:gd name="T13" fmla="*/ 44 h 73"/>
                <a:gd name="T14" fmla="*/ 0 w 72"/>
                <a:gd name="T15" fmla="*/ 44 h 73"/>
                <a:gd name="T16" fmla="*/ 0 w 72"/>
                <a:gd name="T17" fmla="*/ 29 h 73"/>
                <a:gd name="T18" fmla="*/ 28 w 72"/>
                <a:gd name="T19" fmla="*/ 29 h 73"/>
                <a:gd name="T20" fmla="*/ 28 w 72"/>
                <a:gd name="T21" fmla="*/ 0 h 73"/>
                <a:gd name="T22" fmla="*/ 43 w 72"/>
                <a:gd name="T23" fmla="*/ 0 h 73"/>
                <a:gd name="T24" fmla="*/ 43 w 72"/>
                <a:gd name="T25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73">
                  <a:moveTo>
                    <a:pt x="43" y="29"/>
                  </a:moveTo>
                  <a:lnTo>
                    <a:pt x="72" y="29"/>
                  </a:lnTo>
                  <a:lnTo>
                    <a:pt x="72" y="44"/>
                  </a:lnTo>
                  <a:lnTo>
                    <a:pt x="43" y="44"/>
                  </a:lnTo>
                  <a:lnTo>
                    <a:pt x="43" y="73"/>
                  </a:lnTo>
                  <a:lnTo>
                    <a:pt x="28" y="73"/>
                  </a:lnTo>
                  <a:lnTo>
                    <a:pt x="28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28" y="29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43" y="2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0" name="Freeform 9915"/>
            <p:cNvSpPr>
              <a:spLocks/>
            </p:cNvSpPr>
            <p:nvPr/>
          </p:nvSpPr>
          <p:spPr bwMode="auto">
            <a:xfrm>
              <a:off x="5791200" y="3568700"/>
              <a:ext cx="2082800" cy="508000"/>
            </a:xfrm>
            <a:custGeom>
              <a:avLst/>
              <a:gdLst>
                <a:gd name="T0" fmla="*/ 0 w 1312"/>
                <a:gd name="T1" fmla="*/ 301 h 320"/>
                <a:gd name="T2" fmla="*/ 590 w 1312"/>
                <a:gd name="T3" fmla="*/ 0 h 320"/>
                <a:gd name="T4" fmla="*/ 1312 w 1312"/>
                <a:gd name="T5" fmla="*/ 6 h 320"/>
                <a:gd name="T6" fmla="*/ 675 w 1312"/>
                <a:gd name="T7" fmla="*/ 320 h 320"/>
                <a:gd name="T8" fmla="*/ 0 w 1312"/>
                <a:gd name="T9" fmla="*/ 30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320">
                  <a:moveTo>
                    <a:pt x="0" y="301"/>
                  </a:moveTo>
                  <a:lnTo>
                    <a:pt x="590" y="0"/>
                  </a:lnTo>
                  <a:lnTo>
                    <a:pt x="1312" y="6"/>
                  </a:lnTo>
                  <a:lnTo>
                    <a:pt x="675" y="320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5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1" name="Freeform 9916"/>
            <p:cNvSpPr>
              <a:spLocks/>
            </p:cNvSpPr>
            <p:nvPr/>
          </p:nvSpPr>
          <p:spPr bwMode="auto">
            <a:xfrm>
              <a:off x="6405563" y="4106863"/>
              <a:ext cx="1041400" cy="295275"/>
            </a:xfrm>
            <a:custGeom>
              <a:avLst/>
              <a:gdLst>
                <a:gd name="T0" fmla="*/ 0 w 656"/>
                <a:gd name="T1" fmla="*/ 186 h 186"/>
                <a:gd name="T2" fmla="*/ 340 w 656"/>
                <a:gd name="T3" fmla="*/ 136 h 186"/>
                <a:gd name="T4" fmla="*/ 656 w 656"/>
                <a:gd name="T5" fmla="*/ 41 h 186"/>
                <a:gd name="T6" fmla="*/ 310 w 656"/>
                <a:gd name="T7" fmla="*/ 0 h 186"/>
                <a:gd name="T8" fmla="*/ 0 w 656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6" h="186">
                  <a:moveTo>
                    <a:pt x="0" y="186"/>
                  </a:moveTo>
                  <a:lnTo>
                    <a:pt x="340" y="136"/>
                  </a:lnTo>
                  <a:lnTo>
                    <a:pt x="656" y="41"/>
                  </a:lnTo>
                  <a:lnTo>
                    <a:pt x="310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283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2" name="Freeform 9917"/>
            <p:cNvSpPr>
              <a:spLocks/>
            </p:cNvSpPr>
            <p:nvPr/>
          </p:nvSpPr>
          <p:spPr bwMode="auto">
            <a:xfrm>
              <a:off x="6308725" y="3721100"/>
              <a:ext cx="1138238" cy="681038"/>
            </a:xfrm>
            <a:custGeom>
              <a:avLst/>
              <a:gdLst>
                <a:gd name="T0" fmla="*/ 313 w 717"/>
                <a:gd name="T1" fmla="*/ 49 h 429"/>
                <a:gd name="T2" fmla="*/ 0 w 717"/>
                <a:gd name="T3" fmla="*/ 150 h 429"/>
                <a:gd name="T4" fmla="*/ 61 w 717"/>
                <a:gd name="T5" fmla="*/ 429 h 429"/>
                <a:gd name="T6" fmla="*/ 390 w 717"/>
                <a:gd name="T7" fmla="*/ 322 h 429"/>
                <a:gd name="T8" fmla="*/ 717 w 717"/>
                <a:gd name="T9" fmla="*/ 284 h 429"/>
                <a:gd name="T10" fmla="*/ 654 w 717"/>
                <a:gd name="T11" fmla="*/ 0 h 429"/>
                <a:gd name="T12" fmla="*/ 313 w 717"/>
                <a:gd name="T13" fmla="*/ 4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7" h="429">
                  <a:moveTo>
                    <a:pt x="313" y="49"/>
                  </a:moveTo>
                  <a:lnTo>
                    <a:pt x="0" y="150"/>
                  </a:lnTo>
                  <a:lnTo>
                    <a:pt x="61" y="429"/>
                  </a:lnTo>
                  <a:lnTo>
                    <a:pt x="390" y="322"/>
                  </a:lnTo>
                  <a:lnTo>
                    <a:pt x="717" y="284"/>
                  </a:lnTo>
                  <a:lnTo>
                    <a:pt x="654" y="0"/>
                  </a:lnTo>
                  <a:lnTo>
                    <a:pt x="313" y="49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3" name="Freeform 9918"/>
            <p:cNvSpPr>
              <a:spLocks/>
            </p:cNvSpPr>
            <p:nvPr/>
          </p:nvSpPr>
          <p:spPr bwMode="auto">
            <a:xfrm>
              <a:off x="6805613" y="3721100"/>
              <a:ext cx="639763" cy="515938"/>
            </a:xfrm>
            <a:custGeom>
              <a:avLst/>
              <a:gdLst>
                <a:gd name="T0" fmla="*/ 0 w 403"/>
                <a:gd name="T1" fmla="*/ 49 h 325"/>
                <a:gd name="T2" fmla="*/ 60 w 403"/>
                <a:gd name="T3" fmla="*/ 325 h 325"/>
                <a:gd name="T4" fmla="*/ 403 w 403"/>
                <a:gd name="T5" fmla="*/ 282 h 325"/>
                <a:gd name="T6" fmla="*/ 341 w 403"/>
                <a:gd name="T7" fmla="*/ 0 h 325"/>
                <a:gd name="T8" fmla="*/ 0 w 403"/>
                <a:gd name="T9" fmla="*/ 49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25">
                  <a:moveTo>
                    <a:pt x="0" y="49"/>
                  </a:moveTo>
                  <a:lnTo>
                    <a:pt x="60" y="325"/>
                  </a:lnTo>
                  <a:lnTo>
                    <a:pt x="403" y="282"/>
                  </a:lnTo>
                  <a:lnTo>
                    <a:pt x="341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425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4" name="Freeform 9919"/>
            <p:cNvSpPr>
              <a:spLocks/>
            </p:cNvSpPr>
            <p:nvPr/>
          </p:nvSpPr>
          <p:spPr bwMode="auto">
            <a:xfrm>
              <a:off x="5789613" y="3551238"/>
              <a:ext cx="2084388" cy="496888"/>
            </a:xfrm>
            <a:custGeom>
              <a:avLst/>
              <a:gdLst>
                <a:gd name="T0" fmla="*/ 1308 w 1313"/>
                <a:gd name="T1" fmla="*/ 6 h 313"/>
                <a:gd name="T2" fmla="*/ 596 w 1313"/>
                <a:gd name="T3" fmla="*/ 0 h 313"/>
                <a:gd name="T4" fmla="*/ 593 w 1313"/>
                <a:gd name="T5" fmla="*/ 0 h 313"/>
                <a:gd name="T6" fmla="*/ 9 w 1313"/>
                <a:gd name="T7" fmla="*/ 299 h 313"/>
                <a:gd name="T8" fmla="*/ 0 w 1313"/>
                <a:gd name="T9" fmla="*/ 303 h 313"/>
                <a:gd name="T10" fmla="*/ 1 w 1313"/>
                <a:gd name="T11" fmla="*/ 312 h 313"/>
                <a:gd name="T12" fmla="*/ 16 w 1313"/>
                <a:gd name="T13" fmla="*/ 312 h 313"/>
                <a:gd name="T14" fmla="*/ 24 w 1313"/>
                <a:gd name="T15" fmla="*/ 313 h 313"/>
                <a:gd name="T16" fmla="*/ 598 w 1313"/>
                <a:gd name="T17" fmla="*/ 20 h 313"/>
                <a:gd name="T18" fmla="*/ 1295 w 1313"/>
                <a:gd name="T19" fmla="*/ 26 h 313"/>
                <a:gd name="T20" fmla="*/ 1308 w 1313"/>
                <a:gd name="T21" fmla="*/ 19 h 313"/>
                <a:gd name="T22" fmla="*/ 1313 w 1313"/>
                <a:gd name="T23" fmla="*/ 17 h 313"/>
                <a:gd name="T24" fmla="*/ 1308 w 1313"/>
                <a:gd name="T25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3" h="313">
                  <a:moveTo>
                    <a:pt x="1308" y="6"/>
                  </a:moveTo>
                  <a:lnTo>
                    <a:pt x="596" y="0"/>
                  </a:lnTo>
                  <a:lnTo>
                    <a:pt x="593" y="0"/>
                  </a:lnTo>
                  <a:lnTo>
                    <a:pt x="9" y="299"/>
                  </a:lnTo>
                  <a:lnTo>
                    <a:pt x="0" y="303"/>
                  </a:lnTo>
                  <a:lnTo>
                    <a:pt x="1" y="312"/>
                  </a:lnTo>
                  <a:lnTo>
                    <a:pt x="16" y="312"/>
                  </a:lnTo>
                  <a:lnTo>
                    <a:pt x="24" y="313"/>
                  </a:lnTo>
                  <a:lnTo>
                    <a:pt x="598" y="20"/>
                  </a:lnTo>
                  <a:lnTo>
                    <a:pt x="1295" y="26"/>
                  </a:lnTo>
                  <a:lnTo>
                    <a:pt x="1308" y="19"/>
                  </a:lnTo>
                  <a:lnTo>
                    <a:pt x="1313" y="17"/>
                  </a:lnTo>
                  <a:lnTo>
                    <a:pt x="1308" y="6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5" name="Freeform 9920"/>
            <p:cNvSpPr>
              <a:spLocks/>
            </p:cNvSpPr>
            <p:nvPr/>
          </p:nvSpPr>
          <p:spPr bwMode="auto">
            <a:xfrm>
              <a:off x="7259638" y="3535363"/>
              <a:ext cx="304800" cy="265113"/>
            </a:xfrm>
            <a:custGeom>
              <a:avLst/>
              <a:gdLst>
                <a:gd name="T0" fmla="*/ 150 w 160"/>
                <a:gd name="T1" fmla="*/ 139 h 139"/>
                <a:gd name="T2" fmla="*/ 66 w 160"/>
                <a:gd name="T3" fmla="*/ 10 h 139"/>
                <a:gd name="T4" fmla="*/ 0 w 160"/>
                <a:gd name="T5" fmla="*/ 10 h 139"/>
                <a:gd name="T6" fmla="*/ 0 w 160"/>
                <a:gd name="T7" fmla="*/ 0 h 139"/>
                <a:gd name="T8" fmla="*/ 70 w 160"/>
                <a:gd name="T9" fmla="*/ 0 h 139"/>
                <a:gd name="T10" fmla="*/ 72 w 160"/>
                <a:gd name="T11" fmla="*/ 1 h 139"/>
                <a:gd name="T12" fmla="*/ 160 w 160"/>
                <a:gd name="T13" fmla="*/ 134 h 139"/>
                <a:gd name="T14" fmla="*/ 150 w 160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39">
                  <a:moveTo>
                    <a:pt x="150" y="139"/>
                  </a:moveTo>
                  <a:cubicBezTo>
                    <a:pt x="107" y="58"/>
                    <a:pt x="73" y="18"/>
                    <a:pt x="6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3"/>
                    <a:pt x="110" y="41"/>
                    <a:pt x="160" y="134"/>
                  </a:cubicBezTo>
                  <a:lnTo>
                    <a:pt x="150" y="13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6" name="Freeform 9921"/>
            <p:cNvSpPr>
              <a:spLocks/>
            </p:cNvSpPr>
            <p:nvPr/>
          </p:nvSpPr>
          <p:spPr bwMode="auto">
            <a:xfrm>
              <a:off x="7526338" y="3763963"/>
              <a:ext cx="92075" cy="104775"/>
            </a:xfrm>
            <a:custGeom>
              <a:avLst/>
              <a:gdLst>
                <a:gd name="T0" fmla="*/ 39 w 49"/>
                <a:gd name="T1" fmla="*/ 49 h 55"/>
                <a:gd name="T2" fmla="*/ 8 w 49"/>
                <a:gd name="T3" fmla="*/ 38 h 55"/>
                <a:gd name="T4" fmla="*/ 10 w 49"/>
                <a:gd name="T5" fmla="*/ 6 h 55"/>
                <a:gd name="T6" fmla="*/ 41 w 49"/>
                <a:gd name="T7" fmla="*/ 17 h 55"/>
                <a:gd name="T8" fmla="*/ 39 w 49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5">
                  <a:moveTo>
                    <a:pt x="39" y="49"/>
                  </a:moveTo>
                  <a:cubicBezTo>
                    <a:pt x="30" y="55"/>
                    <a:pt x="16" y="50"/>
                    <a:pt x="8" y="38"/>
                  </a:cubicBezTo>
                  <a:cubicBezTo>
                    <a:pt x="0" y="26"/>
                    <a:pt x="1" y="12"/>
                    <a:pt x="10" y="6"/>
                  </a:cubicBezTo>
                  <a:cubicBezTo>
                    <a:pt x="19" y="0"/>
                    <a:pt x="33" y="5"/>
                    <a:pt x="41" y="17"/>
                  </a:cubicBezTo>
                  <a:cubicBezTo>
                    <a:pt x="49" y="29"/>
                    <a:pt x="48" y="43"/>
                    <a:pt x="39" y="49"/>
                  </a:cubicBez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7" name="Freeform 9922"/>
            <p:cNvSpPr>
              <a:spLocks/>
            </p:cNvSpPr>
            <p:nvPr/>
          </p:nvSpPr>
          <p:spPr bwMode="auto">
            <a:xfrm>
              <a:off x="7491413" y="3811588"/>
              <a:ext cx="314325" cy="342900"/>
            </a:xfrm>
            <a:custGeom>
              <a:avLst/>
              <a:gdLst>
                <a:gd name="T0" fmla="*/ 42 w 165"/>
                <a:gd name="T1" fmla="*/ 19 h 180"/>
                <a:gd name="T2" fmla="*/ 108 w 165"/>
                <a:gd name="T3" fmla="*/ 180 h 180"/>
                <a:gd name="T4" fmla="*/ 165 w 165"/>
                <a:gd name="T5" fmla="*/ 154 h 180"/>
                <a:gd name="T6" fmla="*/ 52 w 165"/>
                <a:gd name="T7" fmla="*/ 10 h 180"/>
                <a:gd name="T8" fmla="*/ 49 w 165"/>
                <a:gd name="T9" fmla="*/ 10 h 180"/>
                <a:gd name="T10" fmla="*/ 42 w 165"/>
                <a:gd name="T11" fmla="*/ 1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80">
                  <a:moveTo>
                    <a:pt x="42" y="19"/>
                  </a:moveTo>
                  <a:cubicBezTo>
                    <a:pt x="42" y="19"/>
                    <a:pt x="36" y="60"/>
                    <a:pt x="108" y="180"/>
                  </a:cubicBezTo>
                  <a:cubicBezTo>
                    <a:pt x="108" y="180"/>
                    <a:pt x="139" y="180"/>
                    <a:pt x="165" y="154"/>
                  </a:cubicBezTo>
                  <a:cubicBezTo>
                    <a:pt x="165" y="154"/>
                    <a:pt x="105" y="21"/>
                    <a:pt x="52" y="10"/>
                  </a:cubicBezTo>
                  <a:cubicBezTo>
                    <a:pt x="0" y="0"/>
                    <a:pt x="49" y="10"/>
                    <a:pt x="49" y="10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8" name="Freeform 9923"/>
            <p:cNvSpPr>
              <a:spLocks/>
            </p:cNvSpPr>
            <p:nvPr/>
          </p:nvSpPr>
          <p:spPr bwMode="auto">
            <a:xfrm>
              <a:off x="7559675" y="3849688"/>
              <a:ext cx="246063" cy="306388"/>
            </a:xfrm>
            <a:custGeom>
              <a:avLst/>
              <a:gdLst>
                <a:gd name="T0" fmla="*/ 6 w 129"/>
                <a:gd name="T1" fmla="*/ 0 h 161"/>
                <a:gd name="T2" fmla="*/ 72 w 129"/>
                <a:gd name="T3" fmla="*/ 161 h 161"/>
                <a:gd name="T4" fmla="*/ 129 w 129"/>
                <a:gd name="T5" fmla="*/ 134 h 161"/>
                <a:gd name="T6" fmla="*/ 6 w 129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61">
                  <a:moveTo>
                    <a:pt x="6" y="0"/>
                  </a:moveTo>
                  <a:cubicBezTo>
                    <a:pt x="6" y="0"/>
                    <a:pt x="0" y="41"/>
                    <a:pt x="72" y="161"/>
                  </a:cubicBezTo>
                  <a:cubicBezTo>
                    <a:pt x="72" y="161"/>
                    <a:pt x="103" y="160"/>
                    <a:pt x="129" y="13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4A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89" name="Freeform 9924"/>
            <p:cNvSpPr>
              <a:spLocks/>
            </p:cNvSpPr>
            <p:nvPr/>
          </p:nvSpPr>
          <p:spPr bwMode="auto">
            <a:xfrm>
              <a:off x="7673975" y="4098925"/>
              <a:ext cx="38100" cy="57150"/>
            </a:xfrm>
            <a:custGeom>
              <a:avLst/>
              <a:gdLst>
                <a:gd name="T0" fmla="*/ 12 w 20"/>
                <a:gd name="T1" fmla="*/ 30 h 30"/>
                <a:gd name="T2" fmla="*/ 0 w 20"/>
                <a:gd name="T3" fmla="*/ 0 h 30"/>
                <a:gd name="T4" fmla="*/ 20 w 20"/>
                <a:gd name="T5" fmla="*/ 28 h 30"/>
                <a:gd name="T6" fmla="*/ 12 w 20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1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17" y="30"/>
                    <a:pt x="12" y="30"/>
                  </a:cubicBezTo>
                  <a:close/>
                </a:path>
              </a:pathLst>
            </a:custGeom>
            <a:solidFill>
              <a:srgbClr val="EA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890" name="Freeform 9925"/>
            <p:cNvSpPr>
              <a:spLocks/>
            </p:cNvSpPr>
            <p:nvPr/>
          </p:nvSpPr>
          <p:spPr bwMode="auto">
            <a:xfrm>
              <a:off x="7181850" y="3535363"/>
              <a:ext cx="82550" cy="19050"/>
            </a:xfrm>
            <a:custGeom>
              <a:avLst/>
              <a:gdLst>
                <a:gd name="T0" fmla="*/ 0 w 44"/>
                <a:gd name="T1" fmla="*/ 10 h 10"/>
                <a:gd name="T2" fmla="*/ 41 w 44"/>
                <a:gd name="T3" fmla="*/ 0 h 10"/>
                <a:gd name="T4" fmla="*/ 44 w 44"/>
                <a:gd name="T5" fmla="*/ 5 h 10"/>
                <a:gd name="T6" fmla="*/ 41 w 44"/>
                <a:gd name="T7" fmla="*/ 10 h 10"/>
                <a:gd name="T8" fmla="*/ 0 w 4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0">
                  <a:moveTo>
                    <a:pt x="0" y="10"/>
                  </a:moveTo>
                  <a:cubicBezTo>
                    <a:pt x="0" y="10"/>
                    <a:pt x="26" y="0"/>
                    <a:pt x="41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sp>
        <p:nvSpPr>
          <p:cNvPr id="241" name="副标题 2">
            <a:extLst>
              <a:ext uri="{FF2B5EF4-FFF2-40B4-BE49-F238E27FC236}">
                <a16:creationId xmlns:a16="http://schemas.microsoft.com/office/drawing/2014/main" id="{394882BA-5792-4EE7-B60E-A9F80235E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2752" y="5209972"/>
            <a:ext cx="5357061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2" name="标题 1">
            <a:extLst>
              <a:ext uri="{FF2B5EF4-FFF2-40B4-BE49-F238E27FC236}">
                <a16:creationId xmlns:a16="http://schemas.microsoft.com/office/drawing/2014/main" id="{B9B2BE3C-B7AB-49A5-AB98-0F6892742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2752" y="4076490"/>
            <a:ext cx="5357061" cy="125793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036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15B93C-CCB7-4DB7-98E0-1C05BFFF4B23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013D60C-0A02-44B9-8F9A-799AC44968EC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9227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75D605-FBC3-4648-9DCE-A5BA7765748D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704D08-6ECD-4AB4-8AA5-9BD5896D85A6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2608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95F811-44D2-40E8-977E-643D3B11789A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8788F1-CCA2-4674-982F-9DA9F0D1F804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5086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51013"/>
            <a:ext cx="5486400" cy="4678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51013"/>
            <a:ext cx="5486400" cy="4678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C1564A3-B9F4-4F5B-BD76-7ADB21017650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03CB3A-B44E-4058-AA31-05DC3181292A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2485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709084-1381-4994-BB9C-DC5185367EB2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72CF10-0E91-4E65-8341-AB5F65676729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8789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45">
            <a:extLst>
              <a:ext uri="{FF2B5EF4-FFF2-40B4-BE49-F238E27FC236}">
                <a16:creationId xmlns:a16="http://schemas.microsoft.com/office/drawing/2014/main" id="{8504C523-AF50-44DA-81C6-45304EDB7D10}"/>
              </a:ext>
            </a:extLst>
          </p:cNvPr>
          <p:cNvSpPr/>
          <p:nvPr userDrawn="1"/>
        </p:nvSpPr>
        <p:spPr>
          <a:xfrm>
            <a:off x="-600" y="0"/>
            <a:ext cx="12192600" cy="10443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0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ADA6EBF8-0352-46A0-B603-74A32214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5" y="109903"/>
            <a:ext cx="10850563" cy="817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113C16C8-6CBC-44E6-8023-982FC053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5" y="1123950"/>
            <a:ext cx="10850563" cy="521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22" name="日期占位符 21">
            <a:extLst>
              <a:ext uri="{FF2B5EF4-FFF2-40B4-BE49-F238E27FC236}">
                <a16:creationId xmlns:a16="http://schemas.microsoft.com/office/drawing/2014/main" id="{84368581-CB75-455E-9C92-7873242BD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F6A17A43-B3C2-45E4-B6A2-98B8082BA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9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3" r:id="rId3"/>
    <p:sldLayoutId id="2147483651" r:id="rId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20" descr="foote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 r="359" b="8739"/>
          <a:stretch>
            <a:fillRect/>
          </a:stretch>
        </p:blipFill>
        <p:spPr bwMode="auto">
          <a:xfrm>
            <a:off x="0" y="6577016"/>
            <a:ext cx="121920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16"/>
          <p:cNvSpPr>
            <a:spLocks noChangeShapeType="1"/>
          </p:cNvSpPr>
          <p:nvPr/>
        </p:nvSpPr>
        <p:spPr bwMode="auto">
          <a:xfrm>
            <a:off x="11684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28" name="Line 17"/>
          <p:cNvSpPr>
            <a:spLocks noChangeShapeType="1"/>
          </p:cNvSpPr>
          <p:nvPr/>
        </p:nvSpPr>
        <p:spPr bwMode="auto">
          <a:xfrm>
            <a:off x="9457267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29" name="Line 18"/>
          <p:cNvSpPr>
            <a:spLocks noChangeShapeType="1"/>
          </p:cNvSpPr>
          <p:nvPr/>
        </p:nvSpPr>
        <p:spPr bwMode="auto">
          <a:xfrm>
            <a:off x="7230533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30" name="Line 19"/>
          <p:cNvSpPr>
            <a:spLocks noChangeShapeType="1"/>
          </p:cNvSpPr>
          <p:nvPr/>
        </p:nvSpPr>
        <p:spPr bwMode="auto">
          <a:xfrm>
            <a:off x="5005919" y="-11113"/>
            <a:ext cx="2116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08000" y="957263"/>
            <a:ext cx="111760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>
                <a:sym typeface="Arial" pitchFamily="34" charset="0"/>
              </a:rPr>
              <a:t>Mastertitelformat bearbeiten</a:t>
            </a:r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751013"/>
            <a:ext cx="111760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>
                <a:sym typeface="Arial" pitchFamily="34" charset="0"/>
              </a:rPr>
              <a:t>Mastertextformat bearbeiten</a:t>
            </a:r>
          </a:p>
          <a:p>
            <a:pPr lvl="1"/>
            <a:r>
              <a:rPr lang="de-DE" altLang="zh-CN">
                <a:sym typeface="Arial" pitchFamily="34" charset="0"/>
              </a:rPr>
              <a:t>Zweite Ebene</a:t>
            </a:r>
          </a:p>
          <a:p>
            <a:pPr lvl="2"/>
            <a:r>
              <a:rPr lang="de-DE" altLang="zh-CN">
                <a:sym typeface="Arial" pitchFamily="34" charset="0"/>
              </a:rPr>
              <a:t>Dritte Ebene</a:t>
            </a:r>
          </a:p>
          <a:p>
            <a:pPr lvl="3"/>
            <a:r>
              <a:rPr lang="de-DE" altLang="zh-CN">
                <a:sym typeface="Arial" pitchFamily="34" charset="0"/>
              </a:rPr>
              <a:t>Vierte Ebene</a:t>
            </a:r>
          </a:p>
          <a:p>
            <a:pPr lvl="4"/>
            <a:r>
              <a:rPr lang="de-DE" altLang="zh-CN">
                <a:sym typeface="Arial" pitchFamily="34" charset="0"/>
              </a:rPr>
              <a:t>Fünfte Ebene</a:t>
            </a:r>
          </a:p>
        </p:txBody>
      </p:sp>
      <p:sp>
        <p:nvSpPr>
          <p:cNvPr id="1033" name="Line 16"/>
          <p:cNvSpPr>
            <a:spLocks noChangeShapeType="1"/>
          </p:cNvSpPr>
          <p:nvPr/>
        </p:nvSpPr>
        <p:spPr bwMode="auto">
          <a:xfrm>
            <a:off x="2914651" y="6697663"/>
            <a:ext cx="2116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34" name="Line 16"/>
          <p:cNvSpPr>
            <a:spLocks noChangeShapeType="1"/>
          </p:cNvSpPr>
          <p:nvPr/>
        </p:nvSpPr>
        <p:spPr bwMode="auto">
          <a:xfrm>
            <a:off x="9455151" y="6697663"/>
            <a:ext cx="2116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sz="1800"/>
          </a:p>
        </p:txBody>
      </p:sp>
      <p:sp>
        <p:nvSpPr>
          <p:cNvPr id="1035" name="Datumsplatzhalter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9468" y="6635750"/>
            <a:ext cx="242993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800" smtClean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2A1F5F5F-521F-4778-AE60-9F82AB94571A}" type="datetime3">
              <a:rPr lang="en-US" altLang="zh-CN" smtClean="0"/>
              <a:t>6 November 2019</a:t>
            </a:fld>
            <a:endParaRPr lang="de-DE" altLang="zh-CN" sz="18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36" name="Foliennummernplatzhalter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05433" y="6635750"/>
            <a:ext cx="218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800" smtClean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4C5A537B-8103-4568-AF04-6DBFB9838091}" type="slidenum">
              <a:rPr lang="de-DE" altLang="zh-CN"/>
              <a:pPr>
                <a:defRPr/>
              </a:pPr>
              <a:t>‹#›</a:t>
            </a:fld>
            <a:endParaRPr lang="de-DE" altLang="zh-CN" sz="18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37" name="Fußzeilenplatzhalter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6617" y="6635753"/>
            <a:ext cx="6364816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800" smtClean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US" altLang="zh-CN" dirty="0"/>
              <a:t>Transport Processes and Reactions Laboratory</a:t>
            </a:r>
            <a:endParaRPr lang="de-DE" altLang="zh-CN" sz="18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1038" name="Picture 12" descr="eth_o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4" y="152400"/>
            <a:ext cx="2199216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2" descr="C:\Users\enzo\Documents\Enzo\Master\Semesterarbeit\presentation\IPE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633" y="153988"/>
            <a:ext cx="110066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8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pitchFamily="34" charset="0"/>
          <a:ea typeface="MS PGothic" pitchFamily="34" charset="-128"/>
          <a:sym typeface="Arial" pitchFamily="34" charset="0"/>
        </a:defRPr>
      </a:lvl9pPr>
    </p:titleStyle>
    <p:bodyStyle>
      <a:lvl1pPr marL="361942" indent="-361942" algn="l" defTabSz="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628635" indent="-242882" algn="l" defTabSz="0" rtl="0" eaLnBrk="0" fontAlgn="base" hangingPunct="0">
        <a:lnSpc>
          <a:spcPts val="2200"/>
        </a:lnSpc>
        <a:spcBef>
          <a:spcPts val="400"/>
        </a:spcBef>
        <a:spcAft>
          <a:spcPct val="0"/>
        </a:spcAft>
        <a:buClr>
          <a:srgbClr val="7FA7C8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2pPr>
      <a:lvl3pPr marL="957239" indent="-188909" algn="l" defTabSz="0" rtl="0" eaLnBrk="0" fontAlgn="base" hangingPunct="0">
        <a:lnSpc>
          <a:spcPts val="2000"/>
        </a:lnSpc>
        <a:spcBef>
          <a:spcPts val="4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n-ea"/>
          <a:sym typeface="Arial" pitchFamily="34" charset="0"/>
        </a:defRPr>
      </a:lvl3pPr>
      <a:lvl4pPr marL="1342992" indent="-195258" algn="l" defTabSz="0" rtl="0" eaLnBrk="0" fontAlgn="base" hangingPunct="0">
        <a:lnSpc>
          <a:spcPts val="1800"/>
        </a:lnSpc>
        <a:spcBef>
          <a:spcPts val="2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  <a:ea typeface="+mn-ea"/>
          <a:sym typeface="Arial" pitchFamily="34" charset="0"/>
        </a:defRPr>
      </a:lvl4pPr>
      <a:lvl5pPr marL="1523962" indent="-96836" algn="l" defTabSz="0" rtl="0" eaLnBrk="0" fontAlgn="base" hangingPunct="0">
        <a:spcBef>
          <a:spcPct val="200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  <a:ea typeface="+mn-ea"/>
          <a:sym typeface="Arial" pitchFamily="34" charset="0"/>
        </a:defRPr>
      </a:lvl5pPr>
      <a:lvl6pPr marL="1981150" indent="-96836" algn="l" defTabSz="0" rtl="0" fontAlgn="base">
        <a:spcBef>
          <a:spcPct val="200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438339" indent="-96836" algn="l" defTabSz="0" rtl="0" fontAlgn="base">
        <a:spcBef>
          <a:spcPct val="200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2895528" indent="-96836" algn="l" defTabSz="0" rtl="0" fontAlgn="base">
        <a:spcBef>
          <a:spcPct val="200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352716" indent="-96836" algn="l" defTabSz="0" rtl="0" fontAlgn="base">
        <a:spcBef>
          <a:spcPct val="20000"/>
        </a:spcBef>
        <a:spcAft>
          <a:spcPct val="0"/>
        </a:spcAft>
        <a:buClr>
          <a:srgbClr val="BFD3E3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comments" Target="../comments/comment2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comments" Target="../comments/comment3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2.xml"/><Relationship Id="rId3" Type="http://schemas.openxmlformats.org/officeDocument/2006/relationships/image" Target="../media/image63.gif"/><Relationship Id="rId7" Type="http://schemas.openxmlformats.org/officeDocument/2006/relationships/image" Target="../media/image67.gif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gif"/><Relationship Id="rId5" Type="http://schemas.openxmlformats.org/officeDocument/2006/relationships/image" Target="../media/image65.gif"/><Relationship Id="rId4" Type="http://schemas.openxmlformats.org/officeDocument/2006/relationships/image" Target="../media/image64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jpeg"/><Relationship Id="rId5" Type="http://schemas.openxmlformats.org/officeDocument/2006/relationships/image" Target="../media/image71.jpg"/><Relationship Id="rId10" Type="http://schemas.openxmlformats.org/officeDocument/2006/relationships/comments" Target="../comments/comment13.xml"/><Relationship Id="rId4" Type="http://schemas.openxmlformats.org/officeDocument/2006/relationships/image" Target="../media/image70.jpeg"/><Relationship Id="rId9" Type="http://schemas.openxmlformats.org/officeDocument/2006/relationships/image" Target="../media/image7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7.jpe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11" Type="http://schemas.openxmlformats.org/officeDocument/2006/relationships/image" Target="../media/image25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42B6163-6A91-43DB-B6A7-D18F3B26C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45" y="3429000"/>
            <a:ext cx="4814833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EAFE99-3D2E-4494-B35B-4A9F66FF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7" y="189000"/>
            <a:ext cx="7545792" cy="324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51EEEC-ACDC-45A6-8EC6-4FDB90EE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化工应用数学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FB9E1D-F208-4E88-813F-D304FA90F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宋飞飞</a:t>
            </a:r>
            <a:endParaRPr lang="en-US" altLang="zh-CN" dirty="0"/>
          </a:p>
          <a:p>
            <a:r>
              <a:rPr lang="zh-CN" altLang="en-US" dirty="0"/>
              <a:t>天津理工大学 化学化工学院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ACB6D6-6E4C-497E-AB12-B9343391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" y="3429000"/>
            <a:ext cx="369849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A3821-6630-4E9C-82FF-C02455A4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偏微分方程求解案例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545C31-B1BE-41C9-82C4-1976C323A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D231E7-D49A-4683-AAD3-B7BDA41DE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流化床提升管模拟：</a:t>
            </a:r>
            <a:endParaRPr lang="en-US" altLang="zh-CN" dirty="0"/>
          </a:p>
        </p:txBody>
      </p:sp>
      <p:pic>
        <p:nvPicPr>
          <p:cNvPr id="10" name="Picture 4" descr="11">
            <a:extLst>
              <a:ext uri="{FF2B5EF4-FFF2-40B4-BE49-F238E27FC236}">
                <a16:creationId xmlns:a16="http://schemas.microsoft.com/office/drawing/2014/main" id="{35A444A1-5308-4213-A0F6-31FC98379C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914525"/>
            <a:ext cx="2667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22">
            <a:extLst>
              <a:ext uri="{FF2B5EF4-FFF2-40B4-BE49-F238E27FC236}">
                <a16:creationId xmlns:a16="http://schemas.microsoft.com/office/drawing/2014/main" id="{371E44A4-834A-4FA5-86CF-1AB33D8F11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914525"/>
            <a:ext cx="2667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pic3">
            <a:extLst>
              <a:ext uri="{FF2B5EF4-FFF2-40B4-BE49-F238E27FC236}">
                <a16:creationId xmlns:a16="http://schemas.microsoft.com/office/drawing/2014/main" id="{498041E7-4892-49FB-B2D5-43B58DB7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7056" r="51964"/>
          <a:stretch>
            <a:fillRect/>
          </a:stretch>
        </p:blipFill>
        <p:spPr bwMode="auto">
          <a:xfrm>
            <a:off x="3181350" y="2371725"/>
            <a:ext cx="2438400" cy="401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1">
            <a:extLst>
              <a:ext uri="{FF2B5EF4-FFF2-40B4-BE49-F238E27FC236}">
                <a16:creationId xmlns:a16="http://schemas.microsoft.com/office/drawing/2014/main" id="{9D8219DE-784B-4026-91BD-00D164455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" t="5312" r="9186"/>
          <a:stretch>
            <a:fillRect/>
          </a:stretch>
        </p:blipFill>
        <p:spPr bwMode="auto">
          <a:xfrm>
            <a:off x="5422900" y="2676525"/>
            <a:ext cx="4692650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6BFDD15-400F-470F-81B3-94A7EBC40A27}"/>
              </a:ext>
            </a:extLst>
          </p:cNvPr>
          <p:cNvCxnSpPr/>
          <p:nvPr/>
        </p:nvCxnSpPr>
        <p:spPr bwMode="auto">
          <a:xfrm flipV="1">
            <a:off x="2305050" y="3409950"/>
            <a:ext cx="2468562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B1468E6-2B89-467E-B598-C2261556747A}"/>
              </a:ext>
            </a:extLst>
          </p:cNvPr>
          <p:cNvCxnSpPr/>
          <p:nvPr/>
        </p:nvCxnSpPr>
        <p:spPr bwMode="auto">
          <a:xfrm>
            <a:off x="2305050" y="3600450"/>
            <a:ext cx="4516437" cy="1619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6BEFC0D-0A0A-4FCB-BC9B-FA7AD16F66F4}"/>
              </a:ext>
            </a:extLst>
          </p:cNvPr>
          <p:cNvCxnSpPr/>
          <p:nvPr/>
        </p:nvCxnSpPr>
        <p:spPr bwMode="auto">
          <a:xfrm flipV="1">
            <a:off x="2838450" y="4600575"/>
            <a:ext cx="1277937" cy="2952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140AF90-1146-4BA2-BD4C-7D9174C09648}"/>
              </a:ext>
            </a:extLst>
          </p:cNvPr>
          <p:cNvCxnSpPr/>
          <p:nvPr/>
        </p:nvCxnSpPr>
        <p:spPr bwMode="auto">
          <a:xfrm>
            <a:off x="2838450" y="4895850"/>
            <a:ext cx="5011737" cy="247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Box 11">
            <a:extLst>
              <a:ext uri="{FF2B5EF4-FFF2-40B4-BE49-F238E27FC236}">
                <a16:creationId xmlns:a16="http://schemas.microsoft.com/office/drawing/2014/main" id="{55F4301A-52D8-42E0-9FB8-665BA53CB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204" y="6205508"/>
            <a:ext cx="1467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/>
              <a:t>轴向空隙率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88A0378C-B37E-4F0F-A1EB-97FE57307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101" y="6188779"/>
            <a:ext cx="17235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/>
              <a:t>出口颗粒通量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3722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/>
          <a:stretch/>
        </p:blipFill>
        <p:spPr bwMode="auto">
          <a:xfrm>
            <a:off x="6220475" y="2153887"/>
            <a:ext cx="411403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6"/>
          <p:cNvGrpSpPr/>
          <p:nvPr/>
        </p:nvGrpSpPr>
        <p:grpSpPr>
          <a:xfrm>
            <a:off x="963133" y="2153887"/>
            <a:ext cx="4029211" cy="3600000"/>
            <a:chOff x="5477526" y="1981199"/>
            <a:chExt cx="4029210" cy="3600000"/>
          </a:xfrm>
        </p:grpSpPr>
        <p:pic>
          <p:nvPicPr>
            <p:cNvPr id="20" name="Picture 2" descr="H:\Paper\Paper2\Pictures\structur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526" y="1981199"/>
              <a:ext cx="402921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7"/>
            <p:cNvCxnSpPr/>
            <p:nvPr/>
          </p:nvCxnSpPr>
          <p:spPr>
            <a:xfrm>
              <a:off x="7343480" y="2818614"/>
              <a:ext cx="965034" cy="1159497"/>
            </a:xfrm>
            <a:prstGeom prst="straightConnector1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/>
          </p:spPr>
        </p:cxnSp>
        <p:sp>
          <p:nvSpPr>
            <p:cNvPr id="22" name="TextBox 15"/>
            <p:cNvSpPr txBox="1"/>
            <p:nvPr/>
          </p:nvSpPr>
          <p:spPr>
            <a:xfrm rot="3008207">
              <a:off x="7448846" y="3128413"/>
              <a:ext cx="979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de-CH" b="1" kern="0" dirty="0">
                  <a:solidFill>
                    <a:prstClr val="black"/>
                  </a:solidFill>
                  <a:latin typeface="Arial"/>
                  <a:ea typeface="宋体" pitchFamily="2" charset="-122"/>
                </a:rPr>
                <a:t>20 mm</a:t>
              </a:r>
              <a:endParaRPr lang="en-US" b="1" kern="0" dirty="0">
                <a:solidFill>
                  <a:prstClr val="black"/>
                </a:solidFill>
                <a:latin typeface="Arial"/>
                <a:ea typeface="宋体" pitchFamily="2" charset="-122"/>
              </a:endParaRPr>
            </a:p>
          </p:txBody>
        </p:sp>
      </p:grp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499122" y="1307129"/>
            <a:ext cx="5486400" cy="4678362"/>
          </a:xfrm>
          <a:ln w="19050">
            <a:noFill/>
          </a:ln>
        </p:spPr>
        <p:txBody>
          <a:bodyPr/>
          <a:lstStyle/>
          <a:p>
            <a:r>
              <a:rPr lang="zh-CN" altLang="en-US" sz="2400" dirty="0"/>
              <a:t>结构化管式反应器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6188722" y="1307129"/>
            <a:ext cx="5486400" cy="4678362"/>
          </a:xfrm>
          <a:ln w="19050">
            <a:noFill/>
          </a:ln>
        </p:spPr>
        <p:txBody>
          <a:bodyPr/>
          <a:lstStyle/>
          <a:p>
            <a:r>
              <a:rPr lang="zh-CN" altLang="en-US" sz="2400" dirty="0"/>
              <a:t>热裂钻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BCAA845B-CF7D-4D3B-A0F0-A65F0A71E4E5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11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826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结构化管式反应器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釜式反应器</a:t>
            </a:r>
            <a:endParaRPr lang="en-US" altLang="zh-CN" dirty="0"/>
          </a:p>
          <a:p>
            <a:pPr lvl="1"/>
            <a:r>
              <a:rPr lang="zh-CN" altLang="en-US" dirty="0"/>
              <a:t>安全问题</a:t>
            </a:r>
            <a:endParaRPr lang="en-US" altLang="zh-CN" dirty="0"/>
          </a:p>
          <a:p>
            <a:pPr lvl="1"/>
            <a:r>
              <a:rPr lang="zh-CN" altLang="en-US" dirty="0"/>
              <a:t>比表面积小</a:t>
            </a:r>
            <a:endParaRPr lang="en-US" altLang="zh-CN" dirty="0"/>
          </a:p>
          <a:p>
            <a:pPr lvl="1"/>
            <a:r>
              <a:rPr lang="zh-CN" altLang="en-US" dirty="0"/>
              <a:t>反应速度慢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400" dirty="0"/>
              <a:t>连续管式反应器</a:t>
            </a:r>
            <a:endParaRPr lang="en-US" altLang="zh-CN" sz="2400" dirty="0"/>
          </a:p>
          <a:p>
            <a:pPr lvl="1"/>
            <a:r>
              <a:rPr lang="zh-CN" altLang="en-US" sz="2000" dirty="0"/>
              <a:t>安全性更好</a:t>
            </a:r>
            <a:endParaRPr lang="en-US" altLang="zh-CN" sz="2000" dirty="0"/>
          </a:p>
          <a:p>
            <a:pPr lvl="1"/>
            <a:r>
              <a:rPr lang="zh-CN" altLang="en-US" sz="2000" dirty="0"/>
              <a:t>比表面积大</a:t>
            </a:r>
            <a:endParaRPr lang="en-US" altLang="zh-CN" sz="2000" dirty="0"/>
          </a:p>
          <a:p>
            <a:pPr lvl="1"/>
            <a:r>
              <a:rPr lang="zh-CN" altLang="en-US" sz="2000" dirty="0"/>
              <a:t>反应速度快</a:t>
            </a:r>
            <a:endParaRPr lang="en-US" altLang="zh-CN" sz="2000" dirty="0"/>
          </a:p>
          <a:p>
            <a:pPr lvl="1"/>
            <a:r>
              <a:rPr lang="zh-CN" altLang="en-US" sz="2000" dirty="0"/>
              <a:t>加强传热，传质</a:t>
            </a:r>
            <a:endParaRPr lang="en-US" altLang="zh-CN" sz="2000" dirty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B0B4C9DF-03E8-4D6B-B0B0-5722296B584D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12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pic>
        <p:nvPicPr>
          <p:cNvPr id="19" name="Picture 10" descr="batch react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373" y="3829364"/>
            <a:ext cx="2544349" cy="254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3"/>
          <p:cNvGrpSpPr/>
          <p:nvPr/>
        </p:nvGrpSpPr>
        <p:grpSpPr>
          <a:xfrm>
            <a:off x="6964614" y="3829364"/>
            <a:ext cx="3459838" cy="2737884"/>
            <a:chOff x="6712860" y="3692940"/>
            <a:chExt cx="3459839" cy="2737883"/>
          </a:xfrm>
        </p:grpSpPr>
        <p:pic>
          <p:nvPicPr>
            <p:cNvPr id="21" name="Picture 2" descr="http://www.ceb.cam.ac.uk/data/images/groups/polymer/OFM/piofr-cut-away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12860" y="3692940"/>
              <a:ext cx="3459839" cy="2598724"/>
            </a:xfrm>
            <a:prstGeom prst="rect">
              <a:avLst/>
            </a:prstGeom>
            <a:noFill/>
          </p:spPr>
        </p:pic>
        <p:sp>
          <p:nvSpPr>
            <p:cNvPr id="22" name="Rectangle 12"/>
            <p:cNvSpPr/>
            <p:nvPr/>
          </p:nvSpPr>
          <p:spPr>
            <a:xfrm>
              <a:off x="6712860" y="6087203"/>
              <a:ext cx="3329759" cy="3436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189" eaLnBrk="0" fontAlgn="base" hangingPunct="0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</a:pPr>
              <a:r>
                <a:rPr lang="de-CH" sz="700" dirty="0">
                  <a:solidFill>
                    <a:srgbClr val="FFFFFF">
                      <a:lumMod val="85000"/>
                    </a:srgbClr>
                  </a:solidFill>
                  <a:latin typeface="Arial" pitchFamily="34" charset="0"/>
                  <a:ea typeface="宋体" pitchFamily="2" charset="-122"/>
                </a:rPr>
                <a:t>http://www.ceb.cam.ac.uk/data/images/groups/polymer/OFM/piofr-cut-away.jpg</a:t>
              </a:r>
            </a:p>
          </p:txBody>
        </p:sp>
      </p:grpSp>
      <p:sp>
        <p:nvSpPr>
          <p:cNvPr id="23" name="Right Arrow 11"/>
          <p:cNvSpPr/>
          <p:nvPr/>
        </p:nvSpPr>
        <p:spPr>
          <a:xfrm>
            <a:off x="4938052" y="4842976"/>
            <a:ext cx="714375" cy="5715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endParaRPr lang="de-CH" sz="1600">
              <a:solidFill>
                <a:srgbClr val="FFFFFF"/>
              </a:solidFill>
              <a:latin typeface="Arial"/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93917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"/>
          <a:stretch>
            <a:fillRect/>
          </a:stretch>
        </p:blipFill>
        <p:spPr bwMode="auto">
          <a:xfrm>
            <a:off x="1816102" y="2838453"/>
            <a:ext cx="8415337" cy="373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 descr="foam139frot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9" y="1497014"/>
            <a:ext cx="13763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foam139side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3" y="1511301"/>
            <a:ext cx="13604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foam1393d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3" y="1439863"/>
            <a:ext cx="1589087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 descr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1" y="1619251"/>
            <a:ext cx="3700463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22"/>
          <p:cNvSpPr txBox="1"/>
          <p:nvPr/>
        </p:nvSpPr>
        <p:spPr>
          <a:xfrm>
            <a:off x="7013860" y="1301306"/>
            <a:ext cx="3454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/>
                <a:ea typeface="宋体" pitchFamily="2" charset="-122"/>
              </a:rPr>
              <a:t>Designed Porous Structure (DPS)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结构化管式反应器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CF9DC5EB-02D5-42F6-9667-45D087384F08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13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112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结构化管式反应器</a:t>
            </a:r>
            <a:r>
              <a:rPr lang="en-US" altLang="zh-CN" dirty="0"/>
              <a:t>:</a:t>
            </a:r>
            <a:r>
              <a:rPr lang="zh-CN" altLang="en-US" dirty="0"/>
              <a:t>实验研究（</a:t>
            </a:r>
            <a:r>
              <a:rPr lang="en-US" altLang="zh-CN" dirty="0" err="1"/>
              <a:t>Altheimer</a:t>
            </a:r>
            <a:r>
              <a:rPr lang="en-US" altLang="zh-CN" dirty="0"/>
              <a:t> Marco</a:t>
            </a:r>
            <a:r>
              <a:rPr lang="zh-CN" altLang="en-US" dirty="0"/>
              <a:t>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8D59931-4BC0-48E7-B0E1-3287949404E3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14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12" name="竖排文字占位符 10"/>
          <p:cNvSpPr>
            <a:spLocks noGrp="1"/>
          </p:cNvSpPr>
          <p:nvPr>
            <p:ph type="body" orient="vert" idx="1"/>
          </p:nvPr>
        </p:nvSpPr>
        <p:spPr>
          <a:xfrm>
            <a:off x="1816100" y="1751013"/>
            <a:ext cx="8382000" cy="4678363"/>
          </a:xfrm>
        </p:spPr>
        <p:txBody>
          <a:bodyPr vert="horz"/>
          <a:lstStyle/>
          <a:p>
            <a:pPr>
              <a:spcAft>
                <a:spcPts val="0"/>
              </a:spcAft>
            </a:pPr>
            <a:r>
              <a:rPr lang="en-US" altLang="zh-CN" dirty="0"/>
              <a:t>Planar shadow imaging</a:t>
            </a:r>
          </a:p>
          <a:p>
            <a:pPr lvl="1">
              <a:spcAft>
                <a:spcPts val="0"/>
              </a:spcAft>
            </a:pPr>
            <a:r>
              <a:rPr lang="zh-CN" altLang="en-US" dirty="0"/>
              <a:t>气泡的大小，形状及尺寸</a:t>
            </a:r>
            <a:endParaRPr lang="en-US" altLang="zh-CN" dirty="0"/>
          </a:p>
          <a:p>
            <a:pPr>
              <a:spcAft>
                <a:spcPts val="0"/>
              </a:spcAft>
            </a:pPr>
            <a:r>
              <a:rPr lang="zh-CN" altLang="en-US" dirty="0"/>
              <a:t>气泡追踪</a:t>
            </a:r>
            <a:endParaRPr lang="en-US" altLang="zh-CN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气泡速度</a:t>
            </a:r>
            <a:endParaRPr lang="en-US" altLang="zh-CN" dirty="0"/>
          </a:p>
          <a:p>
            <a:pPr>
              <a:spcAft>
                <a:spcPts val="0"/>
              </a:spcAft>
            </a:pPr>
            <a:r>
              <a:rPr lang="en-US" altLang="zh-CN" dirty="0"/>
              <a:t>Particle image </a:t>
            </a:r>
            <a:r>
              <a:rPr lang="en-US" altLang="zh-CN" dirty="0" err="1"/>
              <a:t>velocimetry</a:t>
            </a:r>
            <a:r>
              <a:rPr lang="en-US" altLang="zh-CN" dirty="0"/>
              <a:t> (PIV)</a:t>
            </a:r>
          </a:p>
          <a:p>
            <a:pPr lvl="1">
              <a:spcAft>
                <a:spcPts val="0"/>
              </a:spcAft>
            </a:pPr>
            <a:r>
              <a:rPr lang="zh-CN" altLang="en-US" dirty="0"/>
              <a:t>液体流场速度分布及相关参数</a:t>
            </a:r>
            <a:endParaRPr lang="en-US" altLang="zh-CN" dirty="0"/>
          </a:p>
          <a:p>
            <a:pPr>
              <a:spcAft>
                <a:spcPts val="0"/>
              </a:spcAft>
            </a:pPr>
            <a:endParaRPr lang="zh-CN" altLang="en-US" dirty="0"/>
          </a:p>
        </p:txBody>
      </p:sp>
      <p:grpSp>
        <p:nvGrpSpPr>
          <p:cNvPr id="7" name="Group 14"/>
          <p:cNvGrpSpPr/>
          <p:nvPr/>
        </p:nvGrpSpPr>
        <p:grpSpPr>
          <a:xfrm>
            <a:off x="7108541" y="1724025"/>
            <a:ext cx="2858073" cy="2578728"/>
            <a:chOff x="916574" y="10995445"/>
            <a:chExt cx="1837838" cy="1632146"/>
          </a:xfrm>
        </p:grpSpPr>
        <p:sp>
          <p:nvSpPr>
            <p:cNvPr id="8" name="TextBox 15"/>
            <p:cNvSpPr txBox="1"/>
            <p:nvPr/>
          </p:nvSpPr>
          <p:spPr>
            <a:xfrm>
              <a:off x="916574" y="12350599"/>
              <a:ext cx="1837838" cy="276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457189" eaLnBrk="0" fontAlgn="base" hangingPunct="0">
                <a:lnSpc>
                  <a:spcPts val="24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2A6AB3"/>
                </a:buClr>
                <a:buSzPct val="110000"/>
              </a:pPr>
              <a:r>
                <a:rPr lang="en-US" sz="1600" b="1" dirty="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rPr>
                <a:t>Turbulent kinetic energy field</a:t>
              </a: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303" y="10995445"/>
              <a:ext cx="1634379" cy="12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6097" y="4278675"/>
            <a:ext cx="3034091" cy="2250000"/>
          </a:xfrm>
          <a:prstGeom prst="rect">
            <a:avLst/>
          </a:prstGeom>
        </p:spPr>
      </p:pic>
      <p:pic>
        <p:nvPicPr>
          <p:cNvPr id="13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8684" y="4278675"/>
            <a:ext cx="3034091" cy="2250000"/>
          </a:xfrm>
          <a:prstGeom prst="rect">
            <a:avLst/>
          </a:prstGeom>
        </p:spPr>
      </p:pic>
      <p:pic>
        <p:nvPicPr>
          <p:cNvPr id="14" name="Picture 4" descr="H:\Student projects\Carmen Wälchli\Carmen Wälchli\Measurements\Altheimer\60_4.1_21.11.2014\treated\1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5694" r="6487" b="8009"/>
          <a:stretch/>
        </p:blipFill>
        <p:spPr bwMode="auto">
          <a:xfrm>
            <a:off x="7635962" y="4278675"/>
            <a:ext cx="3022311" cy="2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16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结构化管式反应器</a:t>
            </a:r>
            <a:r>
              <a:rPr lang="en-US" altLang="zh-CN" dirty="0"/>
              <a:t>:</a:t>
            </a:r>
            <a:r>
              <a:rPr lang="zh-CN" altLang="en-US" dirty="0"/>
              <a:t>数值模拟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2AD8E7A4-4BA3-46B7-BE69-A758B7A7FCD7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15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pic>
        <p:nvPicPr>
          <p:cNvPr id="15" name="Picture 4" descr="H:\Pictures\structure2.jpg"/>
          <p:cNvPicPr>
            <a:picLocks noChangeAspect="1" noChangeArrowheads="1"/>
          </p:cNvPicPr>
          <p:nvPr/>
        </p:nvPicPr>
        <p:blipFill>
          <a:blip r:embed="rId2" cstate="print"/>
          <a:srcRect t="25557" r="31899" b="976"/>
          <a:stretch>
            <a:fillRect/>
          </a:stretch>
        </p:blipFill>
        <p:spPr bwMode="auto">
          <a:xfrm>
            <a:off x="7259586" y="1724027"/>
            <a:ext cx="2555983" cy="242199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4" descr="H:\Hardware\Zeichnungen\130313_foam_20mm_illustration_Richi2.jpg"/>
          <p:cNvPicPr>
            <a:picLocks noChangeAspect="1" noChangeArrowheads="1"/>
          </p:cNvPicPr>
          <p:nvPr/>
        </p:nvPicPr>
        <p:blipFill>
          <a:blip r:embed="rId3" cstate="print"/>
          <a:srcRect l="4941" r="38211"/>
          <a:stretch>
            <a:fillRect/>
          </a:stretch>
        </p:blipFill>
        <p:spPr bwMode="auto">
          <a:xfrm>
            <a:off x="7259583" y="4146024"/>
            <a:ext cx="2556000" cy="2262531"/>
          </a:xfrm>
          <a:prstGeom prst="rect">
            <a:avLst/>
          </a:prstGeom>
          <a:noFill/>
        </p:spPr>
      </p:pic>
      <p:sp>
        <p:nvSpPr>
          <p:cNvPr id="17" name="TextBox 8"/>
          <p:cNvSpPr txBox="1"/>
          <p:nvPr/>
        </p:nvSpPr>
        <p:spPr>
          <a:xfrm>
            <a:off x="2618988" y="1962835"/>
            <a:ext cx="3771595" cy="677108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1F407A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000" b="1" u="sng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目标</a:t>
            </a:r>
            <a:endParaRPr lang="en-US" sz="2000" b="1" u="sng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  <a:p>
            <a:pPr algn="ctr">
              <a:defRPr/>
            </a:pP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协助设计及优化反应器结构参数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3049589" y="3263481"/>
            <a:ext cx="2914017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1F407A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模拟气体</a:t>
            </a:r>
            <a:r>
              <a:rPr lang="en-US" altLang="zh-CN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-</a:t>
            </a: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液体两相流动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</p:txBody>
      </p:sp>
      <p:sp>
        <p:nvSpPr>
          <p:cNvPr id="19" name="Down Arrow 5"/>
          <p:cNvSpPr/>
          <p:nvPr/>
        </p:nvSpPr>
        <p:spPr>
          <a:xfrm>
            <a:off x="4281143" y="2805947"/>
            <a:ext cx="453423" cy="355181"/>
          </a:xfrm>
          <a:prstGeom prst="downArrow">
            <a:avLst/>
          </a:prstGeom>
          <a:solidFill>
            <a:srgbClr val="1F407A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CH" kern="0">
              <a:solidFill>
                <a:prstClr val="white"/>
              </a:solidFill>
              <a:latin typeface="Arial"/>
              <a:ea typeface="宋体" pitchFamily="2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2444945" y="4265485"/>
            <a:ext cx="1678761" cy="1508105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1F407A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000" b="1" u="sng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流场</a:t>
            </a:r>
            <a:endParaRPr lang="en-US" sz="2000" b="1" u="sng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  <a:p>
            <a:pPr marL="285744" indent="-285744">
              <a:buFont typeface="Wingdings" pitchFamily="2" charset="2"/>
              <a:buChar char="§"/>
              <a:defRPr/>
            </a:pP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速度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  <a:p>
            <a:pPr marL="285744" indent="-285744">
              <a:buFont typeface="Wingdings" pitchFamily="2" charset="2"/>
              <a:buChar char="§"/>
              <a:defRPr/>
            </a:pP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压强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  <a:p>
            <a:pPr marL="285744" indent="-285744">
              <a:buFont typeface="Wingdings" pitchFamily="2" charset="2"/>
              <a:buChar char="§"/>
              <a:defRPr/>
            </a:pP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停留时间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  <a:p>
            <a:pPr marL="285744" indent="-285744"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…</a:t>
            </a:r>
          </a:p>
        </p:txBody>
      </p:sp>
      <p:sp>
        <p:nvSpPr>
          <p:cNvPr id="21" name="TextBox 12"/>
          <p:cNvSpPr txBox="1"/>
          <p:nvPr/>
        </p:nvSpPr>
        <p:spPr>
          <a:xfrm>
            <a:off x="4900821" y="4266937"/>
            <a:ext cx="1678761" cy="1508105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1F407A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000" b="1" u="sng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气泡</a:t>
            </a:r>
            <a:endParaRPr lang="en-US" sz="2000" b="1" u="sng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  <a:p>
            <a:pPr marL="285744" indent="-285744">
              <a:buFont typeface="Wingdings" pitchFamily="2" charset="2"/>
              <a:buChar char="§"/>
              <a:defRPr/>
            </a:pP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演化过程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  <a:p>
            <a:pPr marL="285744" indent="-285744">
              <a:buFont typeface="Wingdings" pitchFamily="2" charset="2"/>
              <a:buChar char="§"/>
              <a:defRPr/>
            </a:pP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直径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  <a:p>
            <a:pPr marL="285744" indent="-285744">
              <a:buFont typeface="Wingdings" pitchFamily="2" charset="2"/>
              <a:buChar char="§"/>
              <a:defRPr/>
            </a:pP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速度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  <a:p>
            <a:pPr marL="285744" indent="-285744"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…</a:t>
            </a:r>
          </a:p>
        </p:txBody>
      </p:sp>
      <p:sp>
        <p:nvSpPr>
          <p:cNvPr id="22" name="Left Brace 15"/>
          <p:cNvSpPr/>
          <p:nvPr/>
        </p:nvSpPr>
        <p:spPr>
          <a:xfrm rot="5400000">
            <a:off x="4300036" y="2719419"/>
            <a:ext cx="415637" cy="2448044"/>
          </a:xfrm>
          <a:prstGeom prst="leftBrace">
            <a:avLst/>
          </a:prstGeom>
          <a:noFill/>
          <a:ln w="38100" cap="rnd" cmpd="sng" algn="ctr">
            <a:solidFill>
              <a:srgbClr val="1F407A"/>
            </a:solidFill>
            <a:prstDash val="solid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CH" kern="0">
              <a:solidFill>
                <a:prstClr val="black"/>
              </a:solidFill>
              <a:latin typeface="Arial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9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6" t="5278" r="19502" b="5278"/>
          <a:stretch/>
        </p:blipFill>
        <p:spPr>
          <a:xfrm>
            <a:off x="5247483" y="2694256"/>
            <a:ext cx="2880000" cy="376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4" t="51793" r="46690" b="36878"/>
          <a:stretch/>
        </p:blipFill>
        <p:spPr>
          <a:xfrm>
            <a:off x="8623300" y="3563044"/>
            <a:ext cx="1743077" cy="1638301"/>
          </a:xfrm>
          <a:prstGeom prst="rect">
            <a:avLst/>
          </a:prstGeom>
        </p:spPr>
      </p:pic>
      <p:sp>
        <p:nvSpPr>
          <p:cNvPr id="9" name="Rectangle 9"/>
          <p:cNvSpPr/>
          <p:nvPr/>
        </p:nvSpPr>
        <p:spPr bwMode="auto">
          <a:xfrm>
            <a:off x="6346827" y="4706045"/>
            <a:ext cx="542925" cy="4736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defTabSz="457189" fontAlgn="base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endParaRPr lang="de-CH" sz="16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cxnSp>
        <p:nvCxnSpPr>
          <p:cNvPr id="11" name="Straight Arrow Connector 13"/>
          <p:cNvCxnSpPr/>
          <p:nvPr/>
        </p:nvCxnSpPr>
        <p:spPr bwMode="auto">
          <a:xfrm flipV="1">
            <a:off x="6880228" y="3563043"/>
            <a:ext cx="1743073" cy="1123952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4"/>
          <p:cNvCxnSpPr/>
          <p:nvPr/>
        </p:nvCxnSpPr>
        <p:spPr bwMode="auto">
          <a:xfrm>
            <a:off x="6880228" y="5179680"/>
            <a:ext cx="1743073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结构化管式反应器</a:t>
            </a:r>
            <a:r>
              <a:rPr lang="en-US" altLang="zh-CN" dirty="0"/>
              <a:t>:</a:t>
            </a:r>
            <a:r>
              <a:rPr lang="zh-CN" altLang="en-US" dirty="0"/>
              <a:t>数值模拟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E4E957C6-048A-402D-A366-FC363BBD945E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16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12" name="竖排文字占位符 10"/>
          <p:cNvSpPr>
            <a:spLocks noGrp="1"/>
          </p:cNvSpPr>
          <p:nvPr>
            <p:ph type="body" orient="vert" idx="1"/>
          </p:nvPr>
        </p:nvSpPr>
        <p:spPr>
          <a:xfrm>
            <a:off x="1816100" y="1751013"/>
            <a:ext cx="8382000" cy="4678363"/>
          </a:xfrm>
        </p:spPr>
        <p:txBody>
          <a:bodyPr vert="horz"/>
          <a:lstStyle/>
          <a:p>
            <a:r>
              <a:rPr lang="zh-CN" altLang="en-US" sz="2000" dirty="0"/>
              <a:t>利用</a:t>
            </a:r>
            <a:r>
              <a:rPr lang="en-US" altLang="zh-CN" sz="2000" dirty="0"/>
              <a:t>ANSYS 14.5</a:t>
            </a:r>
            <a:r>
              <a:rPr lang="zh-CN" altLang="en-US" sz="2000" dirty="0"/>
              <a:t>中的</a:t>
            </a:r>
            <a:r>
              <a:rPr lang="en-US" altLang="zh-CN" sz="2000" dirty="0"/>
              <a:t>VOF</a:t>
            </a:r>
            <a:r>
              <a:rPr lang="zh-CN" altLang="en-US" sz="2000" dirty="0"/>
              <a:t>模型进行计算</a:t>
            </a:r>
            <a:endParaRPr lang="en-US" altLang="zh-CN" sz="2000" dirty="0"/>
          </a:p>
          <a:p>
            <a:r>
              <a:rPr lang="zh-CN" altLang="en-US" sz="2000" dirty="0"/>
              <a:t>模型参数与实验数据一致</a:t>
            </a:r>
            <a:endParaRPr lang="en-US" altLang="zh-CN" sz="2000" dirty="0"/>
          </a:p>
          <a:p>
            <a:r>
              <a:rPr lang="zh-CN" altLang="en-US" sz="2000" dirty="0"/>
              <a:t>仅模拟两个单位长度</a:t>
            </a:r>
            <a:endParaRPr lang="de-CH" altLang="zh-CN" sz="2000" dirty="0"/>
          </a:p>
          <a:p>
            <a:r>
              <a:rPr lang="zh-CN" altLang="en-US" sz="2000" dirty="0"/>
              <a:t>网格选取：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800" dirty="0"/>
              <a:t>多面体网格</a:t>
            </a:r>
            <a:endParaRPr lang="de-CH" altLang="zh-CN" sz="1800" dirty="0"/>
          </a:p>
          <a:p>
            <a:pPr lvl="2">
              <a:buBlip>
                <a:blip r:embed="rId3"/>
              </a:buBlip>
            </a:pPr>
            <a:r>
              <a:rPr lang="zh-CN" altLang="en-US" dirty="0"/>
              <a:t>四面体</a:t>
            </a:r>
            <a:endParaRPr lang="de-CH" altLang="zh-CN" dirty="0"/>
          </a:p>
          <a:p>
            <a:pPr lvl="2">
              <a:buBlip>
                <a:blip r:embed="rId3"/>
              </a:buBlip>
            </a:pPr>
            <a:r>
              <a:rPr lang="zh-CN" altLang="en-US" dirty="0"/>
              <a:t>六面体网格</a:t>
            </a:r>
            <a:endParaRPr lang="de-CH" altLang="zh-CN" dirty="0"/>
          </a:p>
          <a:p>
            <a:pPr lvl="1">
              <a:buFont typeface="Wingdings" pitchFamily="2" charset="2"/>
              <a:buChar char="ü"/>
            </a:pPr>
            <a:r>
              <a:rPr lang="zh-CN" altLang="en-US" sz="1800" dirty="0"/>
              <a:t>网格长度</a:t>
            </a:r>
            <a:r>
              <a:rPr lang="de-CH" altLang="zh-CN" sz="1800" dirty="0"/>
              <a:t>: 0.3mm</a:t>
            </a:r>
          </a:p>
          <a:p>
            <a:pPr lvl="1">
              <a:buFont typeface="Wingdings" pitchFamily="2" charset="2"/>
              <a:buChar char="ü"/>
            </a:pPr>
            <a:r>
              <a:rPr lang="zh-CN" altLang="en-US" sz="1800" dirty="0"/>
              <a:t>网格数</a:t>
            </a:r>
            <a:r>
              <a:rPr lang="de-CH" altLang="zh-CN" sz="1800" dirty="0"/>
              <a:t>: 245,367</a:t>
            </a:r>
            <a:r>
              <a:rPr lang="zh-CN" altLang="en-US" sz="1800" dirty="0"/>
              <a:t>*</a:t>
            </a:r>
            <a:r>
              <a:rPr lang="en-US" altLang="zh-CN" sz="1800" dirty="0"/>
              <a:t>2</a:t>
            </a:r>
            <a:endParaRPr lang="de-CH" altLang="zh-CN" sz="1800" dirty="0"/>
          </a:p>
          <a:p>
            <a:pPr lvl="1">
              <a:buFont typeface="Wingdings" pitchFamily="2" charset="2"/>
              <a:buChar char="ü"/>
            </a:pPr>
            <a:r>
              <a:rPr lang="zh-CN" altLang="en-US" sz="1800" dirty="0"/>
              <a:t>周期边界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325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结构化管式反应器</a:t>
            </a:r>
            <a:r>
              <a:rPr lang="en-US" altLang="zh-CN" dirty="0"/>
              <a:t>:</a:t>
            </a:r>
            <a:r>
              <a:rPr lang="zh-CN" altLang="en-US" dirty="0"/>
              <a:t>数值模拟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压降</a:t>
            </a:r>
            <a:r>
              <a:rPr lang="en-US" altLang="zh-CN" sz="2400" dirty="0"/>
              <a:t>-</a:t>
            </a:r>
            <a:r>
              <a:rPr lang="zh-CN" altLang="en-US" sz="2400" dirty="0"/>
              <a:t>雷诺数：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400" dirty="0"/>
              <a:t>气泡变化：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790B5480-85DD-4E4F-B9F1-7C5ECF6F8C9F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17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00" y="2586947"/>
            <a:ext cx="4320000" cy="300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/>
          <p:cNvSpPr txBox="1"/>
          <p:nvPr/>
        </p:nvSpPr>
        <p:spPr>
          <a:xfrm>
            <a:off x="2943991" y="5799817"/>
            <a:ext cx="2180461" cy="369332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1F407A"/>
            </a:solidFill>
          </a:ln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与</a:t>
            </a:r>
            <a:r>
              <a:rPr lang="en-US" altLang="zh-CN" kern="0" dirty="0" err="1">
                <a:solidFill>
                  <a:prstClr val="black"/>
                </a:solidFill>
                <a:latin typeface="Arial"/>
                <a:ea typeface="宋体" pitchFamily="2" charset="-122"/>
              </a:rPr>
              <a:t>Häfeli</a:t>
            </a: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实验值比较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</p:txBody>
      </p:sp>
      <p:pic>
        <p:nvPicPr>
          <p:cNvPr id="16" name="Picture 4" descr="0.0-1.0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39" y="2212563"/>
            <a:ext cx="3484723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14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结构化管式反应器</a:t>
            </a:r>
            <a:r>
              <a:rPr lang="en-US" altLang="zh-CN" dirty="0"/>
              <a:t>:</a:t>
            </a:r>
            <a:r>
              <a:rPr lang="zh-CN" altLang="en-US" dirty="0"/>
              <a:t>数值模拟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241DC5ED-9CFD-4D9C-B348-D0A09FD8553C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18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12" name="竖排文字占位符 10"/>
          <p:cNvSpPr>
            <a:spLocks noGrp="1"/>
          </p:cNvSpPr>
          <p:nvPr>
            <p:ph type="body" orient="vert" idx="1"/>
          </p:nvPr>
        </p:nvSpPr>
        <p:spPr>
          <a:xfrm>
            <a:off x="1816100" y="1751013"/>
            <a:ext cx="8382000" cy="4678363"/>
          </a:xfrm>
        </p:spPr>
        <p:txBody>
          <a:bodyPr vert="horz"/>
          <a:lstStyle/>
          <a:p>
            <a:pPr>
              <a:spcAft>
                <a:spcPts val="0"/>
              </a:spcAft>
            </a:pPr>
            <a:r>
              <a:rPr lang="zh-CN" altLang="en-US" dirty="0"/>
              <a:t>气泡直径及其标准差：</a:t>
            </a:r>
          </a:p>
          <a:p>
            <a:pPr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932" y="2546952"/>
            <a:ext cx="3600000" cy="270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937" y="2546953"/>
            <a:ext cx="3600000" cy="270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/>
          <p:cNvSpPr txBox="1"/>
          <p:nvPr/>
        </p:nvSpPr>
        <p:spPr>
          <a:xfrm>
            <a:off x="3941539" y="5639082"/>
            <a:ext cx="4636787" cy="677108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1F407A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000" b="1" u="sng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模拟与实验结构吻合</a:t>
            </a:r>
            <a:endParaRPr lang="en-US" sz="2000" b="1" u="sng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  <a:p>
            <a:pPr algn="ctr">
              <a:defRPr/>
            </a:pP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模拟能够对于结构的设计与优化给出指导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93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热裂钻</a:t>
            </a:r>
            <a:r>
              <a:rPr lang="en-US" altLang="zh-CN" dirty="0"/>
              <a:t>:Motivation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18633FF3-95E3-4C17-BAE2-FCCAEEF6032B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12" name="竖排文字占位符 10"/>
          <p:cNvSpPr>
            <a:spLocks noGrp="1"/>
          </p:cNvSpPr>
          <p:nvPr>
            <p:ph type="body" orient="vert" idx="1"/>
          </p:nvPr>
        </p:nvSpPr>
        <p:spPr>
          <a:xfrm>
            <a:off x="1816100" y="1751013"/>
            <a:ext cx="8382000" cy="4678363"/>
          </a:xfrm>
        </p:spPr>
        <p:txBody>
          <a:bodyPr vert="horz"/>
          <a:lstStyle/>
          <a:p>
            <a:pPr>
              <a:spcAft>
                <a:spcPts val="0"/>
              </a:spcAft>
            </a:pPr>
            <a:r>
              <a:rPr lang="zh-CN" altLang="en-US" dirty="0"/>
              <a:t>地热能发电</a:t>
            </a:r>
            <a:endParaRPr lang="en-US" altLang="zh-CN" dirty="0"/>
          </a:p>
          <a:p>
            <a:pPr>
              <a:spcAft>
                <a:spcPts val="0"/>
              </a:spcAft>
            </a:pPr>
            <a:r>
              <a:rPr lang="zh-CN" altLang="en-US" dirty="0"/>
              <a:t>传统钻井花费占总投资的</a:t>
            </a:r>
            <a:r>
              <a:rPr lang="en-US" altLang="zh-CN" dirty="0"/>
              <a:t>70%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5487" y="2783983"/>
            <a:ext cx="3914147" cy="286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uppieren 32"/>
          <p:cNvGrpSpPr/>
          <p:nvPr/>
        </p:nvGrpSpPr>
        <p:grpSpPr>
          <a:xfrm>
            <a:off x="2858156" y="2654631"/>
            <a:ext cx="2688571" cy="3641067"/>
            <a:chOff x="1939253" y="1937429"/>
            <a:chExt cx="2688571" cy="3641066"/>
          </a:xfrm>
        </p:grpSpPr>
        <p:grpSp>
          <p:nvGrpSpPr>
            <p:cNvPr id="14" name="Gruppieren 30"/>
            <p:cNvGrpSpPr/>
            <p:nvPr/>
          </p:nvGrpSpPr>
          <p:grpSpPr>
            <a:xfrm>
              <a:off x="1939253" y="1937429"/>
              <a:ext cx="2688571" cy="3641066"/>
              <a:chOff x="1939253" y="1937429"/>
              <a:chExt cx="2688571" cy="3641066"/>
            </a:xfrm>
          </p:grpSpPr>
          <p:pic>
            <p:nvPicPr>
              <p:cNvPr id="16" name="Picture 2" descr="http://www.geothermal-energy.org/pliki/Image/geo/What_is_geothermal_en_html_m54850d87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939253" y="1937429"/>
                <a:ext cx="2160239" cy="312511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</p:pic>
          <p:sp>
            <p:nvSpPr>
              <p:cNvPr id="17" name="TextBox 34"/>
              <p:cNvSpPr txBox="1"/>
              <p:nvPr/>
            </p:nvSpPr>
            <p:spPr>
              <a:xfrm>
                <a:off x="1963528" y="5055275"/>
                <a:ext cx="26642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prstClr val="black"/>
                    </a:solidFill>
                    <a:latin typeface="Arial"/>
                    <a:ea typeface="宋体" pitchFamily="2" charset="-122"/>
                  </a:rPr>
                  <a:t>Source: </a:t>
                </a:r>
                <a:r>
                  <a:rPr lang="en-US" sz="1400" i="1" dirty="0">
                    <a:solidFill>
                      <a:prstClr val="black"/>
                    </a:solidFill>
                    <a:latin typeface="Arial"/>
                    <a:ea typeface="宋体" pitchFamily="2" charset="-122"/>
                  </a:rPr>
                  <a:t>International Geothermal Association (2013)</a:t>
                </a:r>
              </a:p>
            </p:txBody>
          </p:sp>
        </p:grpSp>
        <p:sp>
          <p:nvSpPr>
            <p:cNvPr id="15" name="Textfeld 31"/>
            <p:cNvSpPr txBox="1"/>
            <p:nvPr/>
          </p:nvSpPr>
          <p:spPr>
            <a:xfrm>
              <a:off x="2195734" y="3676573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Arial"/>
                  <a:ea typeface="宋体" pitchFamily="2" charset="-122"/>
                </a:rPr>
                <a:t>2-10 km</a:t>
              </a:r>
            </a:p>
          </p:txBody>
        </p:sp>
      </p:grpSp>
      <p:sp>
        <p:nvSpPr>
          <p:cNvPr id="18" name="TextBox 11"/>
          <p:cNvSpPr txBox="1"/>
          <p:nvPr/>
        </p:nvSpPr>
        <p:spPr>
          <a:xfrm>
            <a:off x="6150771" y="6270954"/>
            <a:ext cx="4408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Arial"/>
                <a:ea typeface="宋体" pitchFamily="2" charset="-122"/>
              </a:rPr>
              <a:t>Jet Piercing, </a:t>
            </a:r>
            <a:r>
              <a:rPr lang="en-US" sz="1100" i="1" dirty="0">
                <a:solidFill>
                  <a:prstClr val="black"/>
                </a:solidFill>
                <a:latin typeface="Arial"/>
                <a:ea typeface="宋体" pitchFamily="2" charset="-122"/>
              </a:rPr>
              <a:t>Metallurgical and Petroleum Engineers, </a:t>
            </a:r>
            <a:r>
              <a:rPr lang="en-US" sz="1100" b="1" dirty="0">
                <a:solidFill>
                  <a:prstClr val="black"/>
                </a:solidFill>
                <a:latin typeface="Arial"/>
                <a:ea typeface="宋体" pitchFamily="2" charset="-122"/>
              </a:rPr>
              <a:t>1968</a:t>
            </a:r>
            <a:r>
              <a:rPr lang="en-US" sz="1100" dirty="0">
                <a:solidFill>
                  <a:prstClr val="black"/>
                </a:solidFill>
                <a:latin typeface="Arial"/>
                <a:ea typeface="宋体" pitchFamily="2" charset="-122"/>
              </a:rPr>
              <a:t>, 325-337</a:t>
            </a:r>
          </a:p>
        </p:txBody>
      </p:sp>
      <p:sp>
        <p:nvSpPr>
          <p:cNvPr id="19" name="TextBox 9"/>
          <p:cNvSpPr txBox="1"/>
          <p:nvPr/>
        </p:nvSpPr>
        <p:spPr>
          <a:xfrm>
            <a:off x="6507464" y="1840259"/>
            <a:ext cx="3417587" cy="646331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1F407A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b="1" u="sng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热裂钻优点</a:t>
            </a:r>
            <a:endParaRPr lang="en-US" altLang="zh-CN" b="1" u="sng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  <a:p>
            <a:pPr algn="ctr">
              <a:defRPr/>
            </a:pPr>
            <a:r>
              <a:rPr lang="zh-CN" altLang="en-US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非接触，适应高硬度岩石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02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2F429-3ED3-4A3D-AA95-C8722E46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 偏微分方程简介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E640AF-E162-4881-A11A-3E366F863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7E396-FBFF-4E13-B29F-7967B26877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从常微分到偏微分</a:t>
            </a:r>
            <a:endParaRPr lang="en-US" altLang="zh-CN" dirty="0"/>
          </a:p>
          <a:p>
            <a:r>
              <a:rPr lang="en-US" altLang="zh-CN" dirty="0"/>
              <a:t>5.2 </a:t>
            </a:r>
            <a:r>
              <a:rPr lang="zh-CN" altLang="en-US" dirty="0"/>
              <a:t>偏微分方程求解案例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957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7" t="38637" r="11410" b="18889"/>
          <a:stretch/>
        </p:blipFill>
        <p:spPr bwMode="auto">
          <a:xfrm>
            <a:off x="4870696" y="2881437"/>
            <a:ext cx="5760000" cy="26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热裂钻</a:t>
            </a:r>
            <a:r>
              <a:rPr lang="en-US" altLang="zh-CN" dirty="0"/>
              <a:t>:</a:t>
            </a:r>
            <a:r>
              <a:rPr lang="zh-CN" altLang="en-US" dirty="0"/>
              <a:t>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4FE0D042-4BC6-43C2-AEDB-78DFB89915D5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20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pic>
        <p:nvPicPr>
          <p:cNvPr id="20" name="Picture 2" descr="D:\Dateien_ETH_Projekt\Projekt_Spallation\PhD Defense\figures\spallation_principl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6"/>
          <a:stretch/>
        </p:blipFill>
        <p:spPr bwMode="auto">
          <a:xfrm>
            <a:off x="1687973" y="1724026"/>
            <a:ext cx="3412121" cy="44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4"/>
          <p:cNvSpPr txBox="1"/>
          <p:nvPr/>
        </p:nvSpPr>
        <p:spPr>
          <a:xfrm>
            <a:off x="5472716" y="2215448"/>
            <a:ext cx="4555960" cy="661720"/>
          </a:xfrm>
          <a:prstGeom prst="rect">
            <a:avLst/>
          </a:prstGeom>
          <a:noFill/>
          <a:effectLst>
            <a:softEdge rad="63500"/>
          </a:effectLst>
        </p:spPr>
        <p:txBody>
          <a:bodyPr>
            <a:spAutoFit/>
          </a:bodyPr>
          <a:lstStyle/>
          <a:p>
            <a:pPr marL="174621" indent="-174621">
              <a:spcAft>
                <a:spcPts val="600"/>
              </a:spcAft>
              <a:buFont typeface="Arial" pitchFamily="34" charset="0"/>
              <a:buChar char="•"/>
              <a:tabLst>
                <a:tab pos="2600260" algn="l"/>
                <a:tab pos="2868542" algn="l"/>
              </a:tabLst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/>
                <a:ea typeface="宋体" pitchFamily="2" charset="-122"/>
                <a:cs typeface="Arial" charset="0"/>
              </a:rPr>
              <a:t>岩石表面温度</a:t>
            </a:r>
            <a:r>
              <a:rPr lang="en-US" sz="1600" dirty="0">
                <a:solidFill>
                  <a:prstClr val="black"/>
                </a:solidFill>
                <a:latin typeface="Arial"/>
                <a:ea typeface="宋体" pitchFamily="2" charset="-122"/>
                <a:cs typeface="Arial" charset="0"/>
              </a:rPr>
              <a:t>: 400 – 600 °C</a:t>
            </a:r>
          </a:p>
          <a:p>
            <a:pPr marL="174621" indent="-174621">
              <a:spcAft>
                <a:spcPts val="600"/>
              </a:spcAft>
              <a:buFont typeface="Arial" pitchFamily="34" charset="0"/>
              <a:buChar char="•"/>
              <a:tabLst>
                <a:tab pos="2600260" algn="l"/>
                <a:tab pos="2868542" algn="l"/>
              </a:tabLst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/>
                <a:ea typeface="宋体" pitchFamily="2" charset="-122"/>
                <a:cs typeface="Arial" charset="0"/>
              </a:rPr>
              <a:t>所需最低传热量</a:t>
            </a:r>
            <a:r>
              <a:rPr lang="en-US" sz="1600" dirty="0">
                <a:solidFill>
                  <a:prstClr val="black"/>
                </a:solidFill>
                <a:latin typeface="Arial"/>
                <a:ea typeface="宋体" pitchFamily="2" charset="-122"/>
                <a:cs typeface="Arial" charset="0"/>
              </a:rPr>
              <a:t>: 0.5 MW/m</a:t>
            </a:r>
            <a:r>
              <a:rPr lang="en-US" sz="1600" baseline="30000" dirty="0">
                <a:solidFill>
                  <a:prstClr val="black"/>
                </a:solidFill>
                <a:latin typeface="Arial"/>
                <a:ea typeface="宋体" pitchFamily="2" charset="-122"/>
                <a:cs typeface="Arial" charset="0"/>
              </a:rPr>
              <a:t>2 </a:t>
            </a: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8537577" y="6173606"/>
            <a:ext cx="2273067" cy="3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−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189" eaLnBrk="1" fontAlgn="base" hangingPunct="1">
              <a:lnSpc>
                <a:spcPts val="2400"/>
              </a:lnSpc>
              <a:spcBef>
                <a:spcPct val="50000"/>
              </a:spcBef>
              <a:spcAft>
                <a:spcPct val="0"/>
              </a:spcAft>
              <a:buClrTx/>
              <a:buSzPct val="110000"/>
              <a:buNone/>
            </a:pPr>
            <a:r>
              <a:rPr lang="en-US" altLang="en-US" sz="1000" i="1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Preston 1934, </a:t>
            </a:r>
            <a:r>
              <a:rPr lang="en-US" altLang="en-US" sz="1000" i="1" dirty="0" err="1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Germanovich</a:t>
            </a:r>
            <a:r>
              <a:rPr lang="en-US" altLang="en-US" sz="1000" i="1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 1997</a:t>
            </a:r>
          </a:p>
        </p:txBody>
      </p:sp>
    </p:spTree>
    <p:extLst>
      <p:ext uri="{BB962C8B-B14F-4D97-AF65-F5344CB8AC3E}">
        <p14:creationId xmlns:p14="http://schemas.microsoft.com/office/powerpoint/2010/main" val="303422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热裂钻</a:t>
            </a:r>
            <a:r>
              <a:rPr lang="en-US" altLang="zh-CN" dirty="0"/>
              <a:t>:</a:t>
            </a:r>
            <a:r>
              <a:rPr lang="zh-CN" altLang="en-US" dirty="0"/>
              <a:t>模拟与实验的关系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96094261-A05B-4BD8-AD1F-0FEBCD27B6E5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21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586915" y="1778123"/>
            <a:ext cx="9000000" cy="4550368"/>
            <a:chOff x="-51386" y="1797173"/>
            <a:chExt cx="9953536" cy="4550368"/>
          </a:xfrm>
        </p:grpSpPr>
        <p:sp>
          <p:nvSpPr>
            <p:cNvPr id="24" name="Rectangle 5169"/>
            <p:cNvSpPr/>
            <p:nvPr/>
          </p:nvSpPr>
          <p:spPr>
            <a:xfrm>
              <a:off x="-51386" y="1809750"/>
              <a:ext cx="2929612" cy="4537791"/>
            </a:xfrm>
            <a:prstGeom prst="rect">
              <a:avLst/>
            </a:prstGeom>
            <a:solidFill>
              <a:srgbClr val="E1E9F7"/>
            </a:soli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/>
                <a:ea typeface="宋体" pitchFamily="2" charset="-122"/>
              </a:endParaRPr>
            </a:p>
          </p:txBody>
        </p:sp>
        <p:sp>
          <p:nvSpPr>
            <p:cNvPr id="25" name="Trapezoid 5168"/>
            <p:cNvSpPr/>
            <p:nvPr/>
          </p:nvSpPr>
          <p:spPr>
            <a:xfrm rot="5400000">
              <a:off x="4116505" y="558894"/>
              <a:ext cx="4547365" cy="7023924"/>
            </a:xfrm>
            <a:prstGeom prst="trapezoid">
              <a:avLst>
                <a:gd name="adj" fmla="val 23239"/>
              </a:avLst>
            </a:prstGeom>
            <a:gradFill>
              <a:gsLst>
                <a:gs pos="100000">
                  <a:srgbClr val="E1E9F7"/>
                </a:gs>
                <a:gs pos="0">
                  <a:srgbClr val="1F407A">
                    <a:lumMod val="60000"/>
                    <a:lumOff val="40000"/>
                  </a:srgbClr>
                </a:gs>
              </a:gsLst>
              <a:lin ang="5400000" scaled="0"/>
            </a:gra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/>
                <a:ea typeface="宋体" pitchFamily="2" charset="-122"/>
              </a:endParaRPr>
            </a:p>
          </p:txBody>
        </p:sp>
        <p:sp>
          <p:nvSpPr>
            <p:cNvPr id="26" name="Rectangle 1"/>
            <p:cNvSpPr/>
            <p:nvPr/>
          </p:nvSpPr>
          <p:spPr>
            <a:xfrm>
              <a:off x="4258053" y="3474164"/>
              <a:ext cx="2657475" cy="101735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prstClr val="black"/>
                  </a:solidFill>
                  <a:latin typeface="Arial"/>
                  <a:ea typeface="宋体" pitchFamily="2" charset="-122"/>
                </a:rPr>
                <a:t>实验室钻井实验</a:t>
              </a:r>
              <a:endParaRPr lang="en-US" b="1" kern="0" dirty="0">
                <a:solidFill>
                  <a:prstClr val="black"/>
                </a:solidFill>
                <a:latin typeface="Arial"/>
                <a:ea typeface="宋体" pitchFamily="2" charset="-122"/>
              </a:endParaRPr>
            </a:p>
          </p:txBody>
        </p:sp>
        <p:sp>
          <p:nvSpPr>
            <p:cNvPr id="27" name="Rectangle 8"/>
            <p:cNvSpPr/>
            <p:nvPr/>
          </p:nvSpPr>
          <p:spPr>
            <a:xfrm>
              <a:off x="243576" y="2226166"/>
              <a:ext cx="2657475" cy="79057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prstClr val="black"/>
                  </a:solidFill>
                  <a:latin typeface="Arial"/>
                  <a:ea typeface="宋体" pitchFamily="2" charset="-122"/>
                </a:rPr>
                <a:t>操作条件研究</a:t>
              </a:r>
              <a:endParaRPr lang="en-US" b="1" kern="0" dirty="0">
                <a:solidFill>
                  <a:prstClr val="black"/>
                </a:solidFill>
                <a:latin typeface="Arial"/>
                <a:ea typeface="宋体" pitchFamily="2" charset="-122"/>
              </a:endParaRPr>
            </a:p>
          </p:txBody>
        </p:sp>
        <p:sp>
          <p:nvSpPr>
            <p:cNvPr id="45" name="Rectangle 9"/>
            <p:cNvSpPr/>
            <p:nvPr/>
          </p:nvSpPr>
          <p:spPr>
            <a:xfrm>
              <a:off x="243576" y="4896092"/>
              <a:ext cx="2657475" cy="79057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prstClr val="black"/>
                  </a:solidFill>
                  <a:latin typeface="Arial"/>
                  <a:ea typeface="宋体" pitchFamily="2" charset="-122"/>
                </a:rPr>
                <a:t>传热系数研究</a:t>
              </a:r>
              <a:endParaRPr lang="en-US" b="1" kern="0" dirty="0">
                <a:solidFill>
                  <a:prstClr val="black"/>
                </a:solidFill>
                <a:latin typeface="Arial"/>
                <a:ea typeface="宋体" pitchFamily="2" charset="-122"/>
              </a:endParaRPr>
            </a:p>
          </p:txBody>
        </p:sp>
        <p:sp>
          <p:nvSpPr>
            <p:cNvPr id="46" name="Rectangle 10"/>
            <p:cNvSpPr/>
            <p:nvPr/>
          </p:nvSpPr>
          <p:spPr>
            <a:xfrm>
              <a:off x="243576" y="3587554"/>
              <a:ext cx="2657475" cy="79057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Arial"/>
                  <a:ea typeface="宋体" pitchFamily="2" charset="-122"/>
                </a:rPr>
                <a:t>CF</a:t>
              </a:r>
              <a:r>
                <a:rPr lang="en-US" altLang="zh-CN" b="1" kern="0" dirty="0">
                  <a:solidFill>
                    <a:prstClr val="black"/>
                  </a:solidFill>
                  <a:latin typeface="Arial"/>
                  <a:ea typeface="宋体" pitchFamily="2" charset="-122"/>
                </a:rPr>
                <a:t>D</a:t>
              </a:r>
              <a:r>
                <a:rPr lang="zh-CN" altLang="en-US" b="1" kern="0" dirty="0">
                  <a:solidFill>
                    <a:prstClr val="black"/>
                  </a:solidFill>
                  <a:latin typeface="Arial"/>
                  <a:ea typeface="宋体" pitchFamily="2" charset="-122"/>
                </a:rPr>
                <a:t>模拟</a:t>
              </a:r>
              <a:endParaRPr lang="en-US" b="1" kern="0" dirty="0">
                <a:solidFill>
                  <a:prstClr val="black"/>
                </a:solidFill>
                <a:latin typeface="Arial"/>
                <a:ea typeface="宋体" pitchFamily="2" charset="-122"/>
              </a:endParaRPr>
            </a:p>
          </p:txBody>
        </p:sp>
        <p:cxnSp>
          <p:nvCxnSpPr>
            <p:cNvPr id="47" name="Straight Arrow Connector 12"/>
            <p:cNvCxnSpPr>
              <a:stCxn id="27" idx="3"/>
            </p:cNvCxnSpPr>
            <p:nvPr/>
          </p:nvCxnSpPr>
          <p:spPr>
            <a:xfrm>
              <a:off x="2901051" y="2621450"/>
              <a:ext cx="1357000" cy="966100"/>
            </a:xfrm>
            <a:prstGeom prst="straightConnector1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8" name="Straight Arrow Connector 14"/>
            <p:cNvCxnSpPr>
              <a:stCxn id="27" idx="2"/>
              <a:endCxn id="46" idx="0"/>
            </p:cNvCxnSpPr>
            <p:nvPr/>
          </p:nvCxnSpPr>
          <p:spPr>
            <a:xfrm>
              <a:off x="1572312" y="3016741"/>
              <a:ext cx="0" cy="570813"/>
            </a:xfrm>
            <a:prstGeom prst="straightConnector1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49" name="Straight Arrow Connector 16"/>
            <p:cNvCxnSpPr>
              <a:stCxn id="46" idx="2"/>
              <a:endCxn id="45" idx="0"/>
            </p:cNvCxnSpPr>
            <p:nvPr/>
          </p:nvCxnSpPr>
          <p:spPr>
            <a:xfrm>
              <a:off x="1572312" y="4378129"/>
              <a:ext cx="0" cy="517963"/>
            </a:xfrm>
            <a:prstGeom prst="straightConnector1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50" name="Straight Arrow Connector 18"/>
            <p:cNvCxnSpPr>
              <a:stCxn id="45" idx="3"/>
            </p:cNvCxnSpPr>
            <p:nvPr/>
          </p:nvCxnSpPr>
          <p:spPr>
            <a:xfrm flipV="1">
              <a:off x="2901051" y="4378129"/>
              <a:ext cx="1357000" cy="913251"/>
            </a:xfrm>
            <a:prstGeom prst="straightConnector1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51" name="Straight Arrow Connector 46"/>
            <p:cNvCxnSpPr>
              <a:stCxn id="46" idx="3"/>
              <a:endCxn id="26" idx="1"/>
            </p:cNvCxnSpPr>
            <p:nvPr/>
          </p:nvCxnSpPr>
          <p:spPr>
            <a:xfrm flipV="1">
              <a:off x="2901051" y="3982841"/>
              <a:ext cx="1357000" cy="1"/>
            </a:xfrm>
            <a:prstGeom prst="straightConnector1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pic>
          <p:nvPicPr>
            <p:cNvPr id="5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463749" y="3031476"/>
              <a:ext cx="2438401" cy="19104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Freeform 5119"/>
            <p:cNvSpPr/>
            <p:nvPr/>
          </p:nvSpPr>
          <p:spPr>
            <a:xfrm>
              <a:off x="8631672" y="4412313"/>
              <a:ext cx="325746" cy="529607"/>
            </a:xfrm>
            <a:custGeom>
              <a:avLst/>
              <a:gdLst>
                <a:gd name="connsiteX0" fmla="*/ 8634 w 780159"/>
                <a:gd name="connsiteY0" fmla="*/ 0 h 1943100"/>
                <a:gd name="connsiteX1" fmla="*/ 18159 w 780159"/>
                <a:gd name="connsiteY1" fmla="*/ 257175 h 1943100"/>
                <a:gd name="connsiteX2" fmla="*/ 170559 w 780159"/>
                <a:gd name="connsiteY2" fmla="*/ 723900 h 1943100"/>
                <a:gd name="connsiteX3" fmla="*/ 637284 w 780159"/>
                <a:gd name="connsiteY3" fmla="*/ 1171575 h 1943100"/>
                <a:gd name="connsiteX4" fmla="*/ 780159 w 780159"/>
                <a:gd name="connsiteY4" fmla="*/ 1943100 h 1943100"/>
                <a:gd name="connsiteX0" fmla="*/ 3832 w 792026"/>
                <a:gd name="connsiteY0" fmla="*/ 0 h 1938338"/>
                <a:gd name="connsiteX1" fmla="*/ 30026 w 792026"/>
                <a:gd name="connsiteY1" fmla="*/ 252413 h 1938338"/>
                <a:gd name="connsiteX2" fmla="*/ 182426 w 792026"/>
                <a:gd name="connsiteY2" fmla="*/ 719138 h 1938338"/>
                <a:gd name="connsiteX3" fmla="*/ 649151 w 792026"/>
                <a:gd name="connsiteY3" fmla="*/ 1166813 h 1938338"/>
                <a:gd name="connsiteX4" fmla="*/ 792026 w 792026"/>
                <a:gd name="connsiteY4" fmla="*/ 1938338 h 1938338"/>
                <a:gd name="connsiteX0" fmla="*/ 769 w 788963"/>
                <a:gd name="connsiteY0" fmla="*/ 0 h 1938338"/>
                <a:gd name="connsiteX1" fmla="*/ 26963 w 788963"/>
                <a:gd name="connsiteY1" fmla="*/ 252413 h 1938338"/>
                <a:gd name="connsiteX2" fmla="*/ 179363 w 788963"/>
                <a:gd name="connsiteY2" fmla="*/ 719138 h 1938338"/>
                <a:gd name="connsiteX3" fmla="*/ 646088 w 788963"/>
                <a:gd name="connsiteY3" fmla="*/ 1166813 h 1938338"/>
                <a:gd name="connsiteX4" fmla="*/ 788963 w 788963"/>
                <a:gd name="connsiteY4" fmla="*/ 1938338 h 193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8963" h="1938338">
                  <a:moveTo>
                    <a:pt x="769" y="0"/>
                  </a:moveTo>
                  <a:cubicBezTo>
                    <a:pt x="-820" y="73024"/>
                    <a:pt x="-2803" y="132557"/>
                    <a:pt x="26963" y="252413"/>
                  </a:cubicBezTo>
                  <a:cubicBezTo>
                    <a:pt x="56729" y="372269"/>
                    <a:pt x="76176" y="566738"/>
                    <a:pt x="179363" y="719138"/>
                  </a:cubicBezTo>
                  <a:cubicBezTo>
                    <a:pt x="282550" y="871538"/>
                    <a:pt x="544488" y="963613"/>
                    <a:pt x="646088" y="1166813"/>
                  </a:cubicBezTo>
                  <a:cubicBezTo>
                    <a:pt x="747688" y="1370013"/>
                    <a:pt x="768325" y="1654175"/>
                    <a:pt x="788963" y="1938338"/>
                  </a:cubicBezTo>
                </a:path>
              </a:pathLst>
            </a:custGeom>
            <a:noFill/>
            <a:ln w="25400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/>
                <a:ea typeface="宋体" pitchFamily="2" charset="-122"/>
              </a:endParaRPr>
            </a:p>
          </p:txBody>
        </p:sp>
        <p:cxnSp>
          <p:nvCxnSpPr>
            <p:cNvPr id="54" name="Straight Arrow Connector 5142"/>
            <p:cNvCxnSpPr>
              <a:stCxn id="26" idx="3"/>
              <a:endCxn id="52" idx="1"/>
            </p:cNvCxnSpPr>
            <p:nvPr/>
          </p:nvCxnSpPr>
          <p:spPr>
            <a:xfrm>
              <a:off x="6915528" y="3982841"/>
              <a:ext cx="548221" cy="3857"/>
            </a:xfrm>
            <a:prstGeom prst="straightConnector1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55" name="Rectangle 6"/>
            <p:cNvSpPr/>
            <p:nvPr/>
          </p:nvSpPr>
          <p:spPr>
            <a:xfrm>
              <a:off x="108039" y="2012234"/>
              <a:ext cx="2928937" cy="1188432"/>
            </a:xfrm>
            <a:prstGeom prst="rect">
              <a:avLst/>
            </a:prstGeom>
            <a:noFill/>
            <a:ln w="25400" cap="rnd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tlCol="0" anchor="t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/>
                <a:ea typeface="宋体" pitchFamily="2" charset="-122"/>
              </a:endParaRPr>
            </a:p>
          </p:txBody>
        </p:sp>
        <p:sp>
          <p:nvSpPr>
            <p:cNvPr id="56" name="Rectangle 28"/>
            <p:cNvSpPr/>
            <p:nvPr/>
          </p:nvSpPr>
          <p:spPr>
            <a:xfrm>
              <a:off x="108039" y="4781958"/>
              <a:ext cx="2928938" cy="1083565"/>
            </a:xfrm>
            <a:prstGeom prst="rect">
              <a:avLst/>
            </a:prstGeom>
            <a:noFill/>
            <a:ln w="25400" cap="rnd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tlCol="0" anchor="t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/>
                <a:ea typeface="宋体" pitchFamily="2" charset="-122"/>
              </a:endParaRPr>
            </a:p>
          </p:txBody>
        </p:sp>
        <p:sp>
          <p:nvSpPr>
            <p:cNvPr id="57" name="Rectangle 29"/>
            <p:cNvSpPr/>
            <p:nvPr/>
          </p:nvSpPr>
          <p:spPr>
            <a:xfrm>
              <a:off x="3961700" y="3009694"/>
              <a:ext cx="5940450" cy="1932226"/>
            </a:xfrm>
            <a:prstGeom prst="rect">
              <a:avLst/>
            </a:prstGeom>
            <a:noFill/>
            <a:ln w="25400" cap="rnd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tlCol="0" anchor="t"/>
            <a:lstStyle/>
            <a:p>
              <a:pPr>
                <a:defRPr/>
              </a:pPr>
              <a:endParaRPr lang="en-US" b="1" kern="0" dirty="0">
                <a:solidFill>
                  <a:prstClr val="black"/>
                </a:solidFill>
                <a:latin typeface="Arial"/>
                <a:ea typeface="宋体" pitchFamily="2" charset="-122"/>
              </a:endParaRPr>
            </a:p>
          </p:txBody>
        </p:sp>
        <p:sp>
          <p:nvSpPr>
            <p:cNvPr id="58" name="Right Arrow 24"/>
            <p:cNvSpPr/>
            <p:nvPr/>
          </p:nvSpPr>
          <p:spPr>
            <a:xfrm rot="21077792">
              <a:off x="2146394" y="5628223"/>
              <a:ext cx="5816302" cy="293523"/>
            </a:xfrm>
            <a:custGeom>
              <a:avLst/>
              <a:gdLst>
                <a:gd name="connsiteX0" fmla="*/ 0 w 4260988"/>
                <a:gd name="connsiteY0" fmla="*/ 61384 h 245534"/>
                <a:gd name="connsiteX1" fmla="*/ 4138221 w 4260988"/>
                <a:gd name="connsiteY1" fmla="*/ 61384 h 245534"/>
                <a:gd name="connsiteX2" fmla="*/ 4138221 w 4260988"/>
                <a:gd name="connsiteY2" fmla="*/ 0 h 245534"/>
                <a:gd name="connsiteX3" fmla="*/ 4260988 w 4260988"/>
                <a:gd name="connsiteY3" fmla="*/ 122767 h 245534"/>
                <a:gd name="connsiteX4" fmla="*/ 4138221 w 4260988"/>
                <a:gd name="connsiteY4" fmla="*/ 245534 h 245534"/>
                <a:gd name="connsiteX5" fmla="*/ 4138221 w 4260988"/>
                <a:gd name="connsiteY5" fmla="*/ 184151 h 245534"/>
                <a:gd name="connsiteX6" fmla="*/ 0 w 4260988"/>
                <a:gd name="connsiteY6" fmla="*/ 184151 h 245534"/>
                <a:gd name="connsiteX7" fmla="*/ 0 w 4260988"/>
                <a:gd name="connsiteY7" fmla="*/ 61384 h 245534"/>
                <a:gd name="connsiteX0" fmla="*/ 0 w 4260988"/>
                <a:gd name="connsiteY0" fmla="*/ 61384 h 245534"/>
                <a:gd name="connsiteX1" fmla="*/ 17189 w 4260988"/>
                <a:gd name="connsiteY1" fmla="*/ 60101 h 245534"/>
                <a:gd name="connsiteX2" fmla="*/ 4138221 w 4260988"/>
                <a:gd name="connsiteY2" fmla="*/ 61384 h 245534"/>
                <a:gd name="connsiteX3" fmla="*/ 4138221 w 4260988"/>
                <a:gd name="connsiteY3" fmla="*/ 0 h 245534"/>
                <a:gd name="connsiteX4" fmla="*/ 4260988 w 4260988"/>
                <a:gd name="connsiteY4" fmla="*/ 122767 h 245534"/>
                <a:gd name="connsiteX5" fmla="*/ 4138221 w 4260988"/>
                <a:gd name="connsiteY5" fmla="*/ 245534 h 245534"/>
                <a:gd name="connsiteX6" fmla="*/ 4138221 w 4260988"/>
                <a:gd name="connsiteY6" fmla="*/ 184151 h 245534"/>
                <a:gd name="connsiteX7" fmla="*/ 0 w 4260988"/>
                <a:gd name="connsiteY7" fmla="*/ 184151 h 245534"/>
                <a:gd name="connsiteX8" fmla="*/ 0 w 4260988"/>
                <a:gd name="connsiteY8" fmla="*/ 61384 h 245534"/>
                <a:gd name="connsiteX0" fmla="*/ 0 w 4260988"/>
                <a:gd name="connsiteY0" fmla="*/ 61384 h 245534"/>
                <a:gd name="connsiteX1" fmla="*/ 17189 w 4260988"/>
                <a:gd name="connsiteY1" fmla="*/ 60101 h 245534"/>
                <a:gd name="connsiteX2" fmla="*/ 4138221 w 4260988"/>
                <a:gd name="connsiteY2" fmla="*/ 61384 h 245534"/>
                <a:gd name="connsiteX3" fmla="*/ 4138221 w 4260988"/>
                <a:gd name="connsiteY3" fmla="*/ 0 h 245534"/>
                <a:gd name="connsiteX4" fmla="*/ 4260988 w 4260988"/>
                <a:gd name="connsiteY4" fmla="*/ 122767 h 245534"/>
                <a:gd name="connsiteX5" fmla="*/ 4138221 w 4260988"/>
                <a:gd name="connsiteY5" fmla="*/ 245534 h 245534"/>
                <a:gd name="connsiteX6" fmla="*/ 4138221 w 4260988"/>
                <a:gd name="connsiteY6" fmla="*/ 184151 h 245534"/>
                <a:gd name="connsiteX7" fmla="*/ 22351 w 4260988"/>
                <a:gd name="connsiteY7" fmla="*/ 183749 h 245534"/>
                <a:gd name="connsiteX8" fmla="*/ 0 w 4260988"/>
                <a:gd name="connsiteY8" fmla="*/ 184151 h 245534"/>
                <a:gd name="connsiteX9" fmla="*/ 0 w 4260988"/>
                <a:gd name="connsiteY9" fmla="*/ 61384 h 245534"/>
                <a:gd name="connsiteX0" fmla="*/ 0 w 4959715"/>
                <a:gd name="connsiteY0" fmla="*/ 0 h 293523"/>
                <a:gd name="connsiteX1" fmla="*/ 715916 w 4959715"/>
                <a:gd name="connsiteY1" fmla="*/ 108090 h 293523"/>
                <a:gd name="connsiteX2" fmla="*/ 4836948 w 4959715"/>
                <a:gd name="connsiteY2" fmla="*/ 109373 h 293523"/>
                <a:gd name="connsiteX3" fmla="*/ 4836948 w 4959715"/>
                <a:gd name="connsiteY3" fmla="*/ 47989 h 293523"/>
                <a:gd name="connsiteX4" fmla="*/ 4959715 w 4959715"/>
                <a:gd name="connsiteY4" fmla="*/ 170756 h 293523"/>
                <a:gd name="connsiteX5" fmla="*/ 4836948 w 4959715"/>
                <a:gd name="connsiteY5" fmla="*/ 293523 h 293523"/>
                <a:gd name="connsiteX6" fmla="*/ 4836948 w 4959715"/>
                <a:gd name="connsiteY6" fmla="*/ 232140 h 293523"/>
                <a:gd name="connsiteX7" fmla="*/ 721078 w 4959715"/>
                <a:gd name="connsiteY7" fmla="*/ 231738 h 293523"/>
                <a:gd name="connsiteX8" fmla="*/ 698727 w 4959715"/>
                <a:gd name="connsiteY8" fmla="*/ 232140 h 293523"/>
                <a:gd name="connsiteX9" fmla="*/ 0 w 4959715"/>
                <a:gd name="connsiteY9" fmla="*/ 0 h 293523"/>
                <a:gd name="connsiteX0" fmla="*/ 15756 w 4975471"/>
                <a:gd name="connsiteY0" fmla="*/ 0 h 293523"/>
                <a:gd name="connsiteX1" fmla="*/ 731672 w 4975471"/>
                <a:gd name="connsiteY1" fmla="*/ 108090 h 293523"/>
                <a:gd name="connsiteX2" fmla="*/ 4852704 w 4975471"/>
                <a:gd name="connsiteY2" fmla="*/ 109373 h 293523"/>
                <a:gd name="connsiteX3" fmla="*/ 4852704 w 4975471"/>
                <a:gd name="connsiteY3" fmla="*/ 47989 h 293523"/>
                <a:gd name="connsiteX4" fmla="*/ 4975471 w 4975471"/>
                <a:gd name="connsiteY4" fmla="*/ 170756 h 293523"/>
                <a:gd name="connsiteX5" fmla="*/ 4852704 w 4975471"/>
                <a:gd name="connsiteY5" fmla="*/ 293523 h 293523"/>
                <a:gd name="connsiteX6" fmla="*/ 4852704 w 4975471"/>
                <a:gd name="connsiteY6" fmla="*/ 232140 h 293523"/>
                <a:gd name="connsiteX7" fmla="*/ 736834 w 4975471"/>
                <a:gd name="connsiteY7" fmla="*/ 231738 h 293523"/>
                <a:gd name="connsiteX8" fmla="*/ 0 w 4975471"/>
                <a:gd name="connsiteY8" fmla="*/ 115537 h 293523"/>
                <a:gd name="connsiteX9" fmla="*/ 15756 w 4975471"/>
                <a:gd name="connsiteY9" fmla="*/ 0 h 29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5471" h="293523">
                  <a:moveTo>
                    <a:pt x="15756" y="0"/>
                  </a:moveTo>
                  <a:lnTo>
                    <a:pt x="731672" y="108090"/>
                  </a:lnTo>
                  <a:lnTo>
                    <a:pt x="4852704" y="109373"/>
                  </a:lnTo>
                  <a:lnTo>
                    <a:pt x="4852704" y="47989"/>
                  </a:lnTo>
                  <a:lnTo>
                    <a:pt x="4975471" y="170756"/>
                  </a:lnTo>
                  <a:lnTo>
                    <a:pt x="4852704" y="293523"/>
                  </a:lnTo>
                  <a:lnTo>
                    <a:pt x="4852704" y="232140"/>
                  </a:lnTo>
                  <a:lnTo>
                    <a:pt x="736834" y="231738"/>
                  </a:lnTo>
                  <a:lnTo>
                    <a:pt x="0" y="115537"/>
                  </a:lnTo>
                  <a:lnTo>
                    <a:pt x="15756" y="0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75000"/>
                  </a:sysClr>
                </a:gs>
                <a:gs pos="100000">
                  <a:srgbClr val="2D1D05"/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/>
                <a:ea typeface="宋体" pitchFamily="2" charset="-122"/>
              </a:endParaRPr>
            </a:p>
          </p:txBody>
        </p:sp>
        <p:sp>
          <p:nvSpPr>
            <p:cNvPr id="59" name="Rectangle 11"/>
            <p:cNvSpPr/>
            <p:nvPr/>
          </p:nvSpPr>
          <p:spPr>
            <a:xfrm>
              <a:off x="912184" y="5921866"/>
              <a:ext cx="9700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1F407A"/>
                  </a:solidFill>
                  <a:latin typeface="Arial"/>
                  <a:ea typeface="宋体" pitchFamily="2" charset="-122"/>
                </a:rPr>
                <a:t>实验室</a:t>
              </a:r>
              <a:endParaRPr lang="en-US" dirty="0">
                <a:solidFill>
                  <a:prstClr val="black"/>
                </a:solidFill>
                <a:latin typeface="Arial"/>
                <a:ea typeface="宋体" pitchFamily="2" charset="-122"/>
              </a:endParaRPr>
            </a:p>
          </p:txBody>
        </p:sp>
        <p:sp>
          <p:nvSpPr>
            <p:cNvPr id="60" name="Rectangle 11"/>
            <p:cNvSpPr/>
            <p:nvPr/>
          </p:nvSpPr>
          <p:spPr>
            <a:xfrm>
              <a:off x="5146278" y="5051012"/>
              <a:ext cx="12253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1F407A"/>
                  </a:solidFill>
                  <a:latin typeface="Arial"/>
                  <a:ea typeface="宋体" pitchFamily="2" charset="-122"/>
                </a:rPr>
                <a:t>野外小型</a:t>
              </a:r>
              <a:endParaRPr lang="en-US" dirty="0">
                <a:solidFill>
                  <a:prstClr val="black"/>
                </a:solidFill>
                <a:latin typeface="Arial"/>
                <a:ea typeface="宋体" pitchFamily="2" charset="-122"/>
              </a:endParaRPr>
            </a:p>
          </p:txBody>
        </p:sp>
        <p:sp>
          <p:nvSpPr>
            <p:cNvPr id="61" name="Rectangle 11"/>
            <p:cNvSpPr/>
            <p:nvPr/>
          </p:nvSpPr>
          <p:spPr>
            <a:xfrm>
              <a:off x="8310661" y="5015068"/>
              <a:ext cx="9700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1F407A"/>
                  </a:solidFill>
                  <a:latin typeface="Arial"/>
                  <a:ea typeface="宋体" pitchFamily="2" charset="-122"/>
                </a:rPr>
                <a:t>工业化</a:t>
              </a:r>
              <a:endParaRPr lang="en-US" dirty="0">
                <a:solidFill>
                  <a:prstClr val="black"/>
                </a:solidFill>
                <a:latin typeface="Arial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48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热裂钻</a:t>
            </a:r>
            <a:r>
              <a:rPr lang="en-US" altLang="zh-CN" dirty="0"/>
              <a:t>:</a:t>
            </a:r>
            <a:r>
              <a:rPr lang="zh-CN" altLang="en-US" dirty="0"/>
              <a:t>模拟目标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25C847AB-4C01-4BEE-90C9-EDBB00799512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22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951277" y="1710182"/>
            <a:ext cx="6071763" cy="1460272"/>
          </a:xfrm>
          <a:prstGeom prst="rect">
            <a:avLst/>
          </a:prstGeom>
          <a:solidFill>
            <a:schemeClr val="bg1"/>
          </a:solidFill>
          <a:ln w="38100">
            <a:solidFill>
              <a:srgbClr val="1F407A"/>
            </a:solidFill>
          </a:ln>
        </p:spPr>
        <p:txBody>
          <a:bodyPr wrap="square" rtlCol="0" anchor="t">
            <a:spAutoFit/>
          </a:bodyPr>
          <a:lstStyle/>
          <a:p>
            <a:pPr algn="ctr"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sz="2000" b="1" u="sng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CFD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  <a:p>
            <a:pPr indent="-342891" defTabSz="457189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2A6AB3"/>
              </a:buClr>
              <a:buSzPct val="110000"/>
              <a:buFont typeface="Wingdings" panose="05000000000000000000" pitchFamily="2" charset="2"/>
              <a:buChar char="§"/>
            </a:pP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同时模拟流体岩石两部分：边界条件设置简单</a:t>
            </a:r>
            <a:endParaRPr lang="en-US" sz="16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  <a:p>
            <a:pPr indent="-342891" defTabSz="457189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2A6AB3"/>
              </a:buClr>
              <a:buSzPct val="110000"/>
              <a:buFont typeface="Wingdings" panose="05000000000000000000" pitchFamily="2" charset="2"/>
              <a:buChar char="§"/>
            </a:pP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入口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: 160m/s, 1500K; </a:t>
            </a: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出口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: </a:t>
            </a: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压力出口边界条件</a:t>
            </a:r>
            <a:endParaRPr lang="en-US" sz="16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  <a:p>
            <a:pPr indent="-342891" defTabSz="457189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2A6AB3"/>
              </a:buClr>
              <a:buSzPct val="110000"/>
              <a:buFont typeface="Wingdings" panose="05000000000000000000" pitchFamily="2" charset="2"/>
              <a:buChar char="§"/>
            </a:pP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目的：得到流体与岩石中的温度分布</a:t>
            </a:r>
            <a:endParaRPr lang="en-US" sz="16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51279" y="3448430"/>
            <a:ext cx="6071763" cy="2752933"/>
          </a:xfrm>
          <a:prstGeom prst="rect">
            <a:avLst/>
          </a:prstGeom>
          <a:solidFill>
            <a:schemeClr val="bg1"/>
          </a:solidFill>
          <a:ln w="38100">
            <a:solidFill>
              <a:srgbClr val="1F407A"/>
            </a:solidFill>
          </a:ln>
        </p:spPr>
        <p:txBody>
          <a:bodyPr wrap="square" rtlCol="0" anchor="t">
            <a:spAutoFit/>
          </a:bodyPr>
          <a:lstStyle/>
          <a:p>
            <a:pPr algn="ctr"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sz="2000" b="1" u="sng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Spallation</a:t>
            </a:r>
            <a:endParaRPr lang="en-US" sz="1600" b="1" u="sng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  <a:p>
            <a:pPr indent="-342891" defTabSz="457189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2A6AB3"/>
              </a:buClr>
              <a:buSzPct val="110000"/>
              <a:buFont typeface="Wingdings" panose="05000000000000000000" pitchFamily="2" charset="2"/>
              <a:buChar char="§"/>
            </a:pP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热弹性方程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:</a:t>
            </a:r>
          </a:p>
          <a:p>
            <a:pPr marL="114297" lvl="1" defTabSz="457189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2A6AB3"/>
              </a:buClr>
              <a:buSzPct val="110000"/>
            </a:pPr>
            <a:endParaRPr lang="en-US" sz="16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  <a:p>
            <a:pPr marL="114297" lvl="1" defTabSz="457189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2A6AB3"/>
              </a:buClr>
              <a:buSzPct val="110000"/>
            </a:pPr>
            <a:endParaRPr lang="en-US" sz="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  <a:p>
            <a:pPr indent="-342891" defTabSz="457189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2A6AB3"/>
              </a:buClr>
              <a:buSzPct val="110000"/>
              <a:buFont typeface="Wingdings" panose="05000000000000000000" pitchFamily="2" charset="2"/>
              <a:buChar char="§"/>
            </a:pP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散裂过程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:</a:t>
            </a:r>
          </a:p>
          <a:p>
            <a:pPr lvl="1" indent="-342891" defTabSz="457189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2A6AB3"/>
              </a:buClr>
              <a:buSzPct val="11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利用</a:t>
            </a:r>
            <a:r>
              <a:rPr lang="en-US" altLang="zh-CN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UDF</a:t>
            </a: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实现流体与岩石之间的运动边界</a:t>
            </a:r>
            <a:endParaRPr lang="en-US" sz="16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  <a:p>
            <a:pPr indent="-342891" defTabSz="457189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2A6AB3"/>
              </a:buClr>
              <a:buSzPct val="110000"/>
              <a:buFont typeface="Wingdings" panose="05000000000000000000" pitchFamily="2" charset="2"/>
              <a:buChar char="§"/>
            </a:pP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散裂发生条件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:</a:t>
            </a:r>
          </a:p>
          <a:p>
            <a:pPr marL="457189" lvl="2" indent="-342891" defTabSz="457189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2A6AB3"/>
              </a:buClr>
              <a:buSzPct val="11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应力超过某一阈值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(e.g. </a:t>
            </a: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抗压强度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)</a:t>
            </a:r>
          </a:p>
        </p:txBody>
      </p:sp>
      <p:pic>
        <p:nvPicPr>
          <p:cNvPr id="13" name="Shape 71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"/>
          <a:stretch>
            <a:fillRect/>
          </a:stretch>
        </p:blipFill>
        <p:spPr bwMode="auto">
          <a:xfrm>
            <a:off x="8695432" y="1710180"/>
            <a:ext cx="1457961" cy="445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TextBox 2"/>
          <p:cNvSpPr txBox="1"/>
          <p:nvPr/>
        </p:nvSpPr>
        <p:spPr>
          <a:xfrm>
            <a:off x="9098842" y="2928591"/>
            <a:ext cx="595035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流体</a:t>
            </a:r>
            <a:endParaRPr lang="de-CH" sz="16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9098842" y="4698195"/>
            <a:ext cx="595035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zh-CN" alt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岩石</a:t>
            </a:r>
            <a:endParaRPr lang="de-CH" sz="16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159" y="4224870"/>
            <a:ext cx="1080000" cy="50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53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热裂钻</a:t>
            </a:r>
            <a:r>
              <a:rPr lang="en-US" altLang="zh-CN" dirty="0"/>
              <a:t>:</a:t>
            </a:r>
            <a:r>
              <a:rPr lang="zh-CN" altLang="en-US" dirty="0"/>
              <a:t>动网格模拟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7E9490F2-AF1F-4354-9068-282E68FA17AD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23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905001" y="1751013"/>
            <a:ext cx="4183443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628650" indent="-242888" algn="l" defTabSz="0" rtl="0" eaLnBrk="0" fontAlgn="base" hangingPunct="0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rgbClr val="7FA7C8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2pPr>
            <a:lvl3pPr marL="957263" indent="-188913" algn="l" defTabSz="0" rtl="0" eaLnBrk="0" fontAlgn="base" hangingPunct="0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3pPr>
            <a:lvl4pPr marL="1343025" indent="-195263" algn="l" defTabSz="0" rtl="0" eaLnBrk="0" fontAlgn="base" hangingPunct="0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4pPr>
            <a:lvl5pPr marL="1524000" indent="-96838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5pPr>
            <a:lvl6pPr marL="19812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6pPr>
            <a:lvl7pPr marL="24384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7pPr>
            <a:lvl8pPr marL="28956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8pPr>
            <a:lvl9pPr marL="33528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9pPr>
          </a:lstStyle>
          <a:p>
            <a:pPr eaLnBrk="1" hangingPunct="1">
              <a:buClr>
                <a:srgbClr val="005091"/>
              </a:buClr>
            </a:pPr>
            <a:r>
              <a:rPr lang="en-US" altLang="de-DE" kern="0" dirty="0">
                <a:solidFill>
                  <a:srgbClr val="000000"/>
                </a:solidFill>
                <a:latin typeface="Arial"/>
                <a:ea typeface="MS PGothic"/>
              </a:rPr>
              <a:t>T&gt;1000K</a:t>
            </a:r>
            <a:r>
              <a:rPr lang="zh-CN" altLang="en-US" kern="0" dirty="0">
                <a:solidFill>
                  <a:srgbClr val="000000"/>
                </a:solidFill>
                <a:latin typeface="Arial"/>
                <a:ea typeface="MS PGothic"/>
              </a:rPr>
              <a:t>时散裂发生</a:t>
            </a:r>
            <a:endParaRPr lang="de-DE" altLang="en-US" kern="0" dirty="0">
              <a:solidFill>
                <a:srgbClr val="000000"/>
              </a:solidFill>
              <a:latin typeface="Arial"/>
              <a:ea typeface="MS PGothic"/>
            </a:endParaRPr>
          </a:p>
        </p:txBody>
      </p:sp>
      <p:pic>
        <p:nvPicPr>
          <p:cNvPr id="18" name="Picture 4" descr="1000_All_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758" y="2363788"/>
            <a:ext cx="1078413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 descr="1000_All_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970" y="2362200"/>
            <a:ext cx="1999647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138181" y="1752273"/>
            <a:ext cx="4183443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628650" indent="-242888" algn="l" defTabSz="0" rtl="0" eaLnBrk="0" fontAlgn="base" hangingPunct="0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rgbClr val="7FA7C8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2pPr>
            <a:lvl3pPr marL="957263" indent="-188913" algn="l" defTabSz="0" rtl="0" eaLnBrk="0" fontAlgn="base" hangingPunct="0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3pPr>
            <a:lvl4pPr marL="1343025" indent="-195263" algn="l" defTabSz="0" rtl="0" eaLnBrk="0" fontAlgn="base" hangingPunct="0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4pPr>
            <a:lvl5pPr marL="1524000" indent="-96838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5pPr>
            <a:lvl6pPr marL="19812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6pPr>
            <a:lvl7pPr marL="24384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7pPr>
            <a:lvl8pPr marL="28956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8pPr>
            <a:lvl9pPr marL="33528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9pPr>
          </a:lstStyle>
          <a:p>
            <a:pPr eaLnBrk="1" hangingPunct="1">
              <a:buClr>
                <a:srgbClr val="005091"/>
              </a:buClr>
            </a:pPr>
            <a:r>
              <a:rPr lang="zh-CN" altLang="en-US" kern="0" dirty="0">
                <a:solidFill>
                  <a:srgbClr val="000000"/>
                </a:solidFill>
                <a:latin typeface="Arial"/>
                <a:ea typeface="MS PGothic"/>
              </a:rPr>
              <a:t>不同的临界温度</a:t>
            </a:r>
            <a:endParaRPr lang="de-DE" altLang="en-US" kern="0" dirty="0">
              <a:solidFill>
                <a:srgbClr val="000000"/>
              </a:solidFill>
              <a:latin typeface="Arial"/>
              <a:ea typeface="MS PGothic"/>
            </a:endParaRPr>
          </a:p>
        </p:txBody>
      </p:sp>
      <p:pic>
        <p:nvPicPr>
          <p:cNvPr id="21" name="Picture 3" descr="9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95" y="2366583"/>
            <a:ext cx="1078412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 descr="85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890" y="2367789"/>
            <a:ext cx="1237044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 descr="1000_60s_Mes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944" y="2362200"/>
            <a:ext cx="1078016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9" descr="1-60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344780" y="5381407"/>
            <a:ext cx="1508125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6423032" y="5564354"/>
            <a:ext cx="639919" cy="36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altLang="de-DE" dirty="0"/>
              <a:t>1000</a:t>
            </a:r>
            <a:endParaRPr lang="de-DE" altLang="en-US" dirty="0"/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7621836" y="5570193"/>
            <a:ext cx="526106" cy="369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altLang="de-DE" dirty="0"/>
              <a:t>900</a:t>
            </a:r>
            <a:endParaRPr lang="de-DE" altLang="en-US" dirty="0"/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8817849" y="5564353"/>
            <a:ext cx="526106" cy="369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altLang="de-DE" dirty="0"/>
              <a:t>850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4642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热裂钻</a:t>
            </a:r>
            <a:r>
              <a:rPr lang="en-US" altLang="zh-CN" dirty="0"/>
              <a:t>:</a:t>
            </a:r>
            <a:r>
              <a:rPr lang="zh-CN" altLang="en-US" dirty="0"/>
              <a:t>温度及热应力分布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D2F7E4FC-F105-45EF-85A5-A581F296FD40}" type="datetime3">
              <a:rPr lang="en-US" altLang="zh-CN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6 November 2019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fld id="{6C6AE60A-B69C-4790-82F7-3882EDF23186}" type="slidenum">
              <a:rPr lang="de-DE">
                <a:solidFill>
                  <a:srgbClr val="FFFFFF"/>
                </a:solidFill>
                <a:latin typeface="Arial" pitchFamily="34" charset="0"/>
                <a:ea typeface="MS PGothic"/>
              </a:rPr>
              <a:pPr defTabSz="457189" eaLnBrk="0" fontAlgn="base" hangingPunct="0">
                <a:spcAft>
                  <a:spcPct val="0"/>
                </a:spcAft>
                <a:buClr>
                  <a:srgbClr val="2A6AB3"/>
                </a:buClr>
                <a:buSzPct val="110000"/>
              </a:pPr>
              <a:t>24</a:t>
            </a:fld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 eaLnBrk="0" fontAlgn="base" hangingPunct="0"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MS PGothic"/>
              </a:rPr>
              <a:t>Transport Processes and Reactions Laboratory</a:t>
            </a:r>
            <a:endParaRPr lang="de-DE" dirty="0">
              <a:solidFill>
                <a:srgbClr val="FFFFFF"/>
              </a:solidFill>
              <a:latin typeface="Arial" pitchFamily="34" charset="0"/>
              <a:ea typeface="MS PGothic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905000" y="1751013"/>
            <a:ext cx="83820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628650" indent="-242888" algn="l" defTabSz="0" rtl="0" eaLnBrk="0" fontAlgn="base" hangingPunct="0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rgbClr val="7FA7C8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2pPr>
            <a:lvl3pPr marL="957263" indent="-188913" algn="l" defTabSz="0" rtl="0" eaLnBrk="0" fontAlgn="base" hangingPunct="0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3pPr>
            <a:lvl4pPr marL="1343025" indent="-195263" algn="l" defTabSz="0" rtl="0" eaLnBrk="0" fontAlgn="base" hangingPunct="0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4pPr>
            <a:lvl5pPr marL="1524000" indent="-96838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5pPr>
            <a:lvl6pPr marL="19812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6pPr>
            <a:lvl7pPr marL="24384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7pPr>
            <a:lvl8pPr marL="28956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8pPr>
            <a:lvl9pPr marL="3352800" indent="-96838" algn="l" defTabSz="0" rtl="0" fontAlgn="base">
              <a:spcBef>
                <a:spcPct val="20000"/>
              </a:spcBef>
              <a:spcAft>
                <a:spcPct val="0"/>
              </a:spcAft>
              <a:buClr>
                <a:srgbClr val="BFD3E3"/>
              </a:buClr>
              <a:buFont typeface="Wingdings" pitchFamily="2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  <a:sym typeface="Arial" pitchFamily="34" charset="0"/>
              </a:defRPr>
            </a:lvl9pPr>
          </a:lstStyle>
          <a:p>
            <a:pPr eaLnBrk="1" hangingPunct="1">
              <a:buClr>
                <a:srgbClr val="005091"/>
              </a:buClr>
            </a:pPr>
            <a:r>
              <a:rPr lang="en-US" altLang="zh-CN" kern="0" dirty="0">
                <a:solidFill>
                  <a:srgbClr val="000000"/>
                </a:solidFill>
                <a:latin typeface="Arial"/>
                <a:ea typeface="MS PGothic"/>
              </a:rPr>
              <a:t>t=3s</a:t>
            </a:r>
            <a:r>
              <a:rPr lang="zh-CN" altLang="en-US" kern="0" dirty="0">
                <a:solidFill>
                  <a:srgbClr val="000000"/>
                </a:solidFill>
                <a:latin typeface="Arial"/>
                <a:ea typeface="MS PGothic"/>
              </a:rPr>
              <a:t>时流固温度分布及固体内部热应力分布</a:t>
            </a:r>
            <a:endParaRPr lang="de-DE" altLang="en-US" kern="0" dirty="0">
              <a:solidFill>
                <a:srgbClr val="000000"/>
              </a:solidFill>
              <a:latin typeface="Arial"/>
              <a:ea typeface="MS PGothic"/>
            </a:endParaRPr>
          </a:p>
        </p:txBody>
      </p:sp>
      <p:grpSp>
        <p:nvGrpSpPr>
          <p:cNvPr id="28" name="Group 23"/>
          <p:cNvGrpSpPr/>
          <p:nvPr/>
        </p:nvGrpSpPr>
        <p:grpSpPr>
          <a:xfrm>
            <a:off x="1679778" y="2457490"/>
            <a:ext cx="2187599" cy="2825988"/>
            <a:chOff x="369025" y="2750884"/>
            <a:chExt cx="2187599" cy="2825988"/>
          </a:xfrm>
        </p:grpSpPr>
        <p:pic>
          <p:nvPicPr>
            <p:cNvPr id="29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83" b="15041"/>
            <a:stretch/>
          </p:blipFill>
          <p:spPr>
            <a:xfrm>
              <a:off x="369025" y="3849320"/>
              <a:ext cx="540000" cy="1727552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25" t="20384" r="36974" b="23558"/>
            <a:stretch/>
          </p:blipFill>
          <p:spPr>
            <a:xfrm>
              <a:off x="936624" y="2750884"/>
              <a:ext cx="1620000" cy="2825988"/>
            </a:xfrm>
            <a:prstGeom prst="rect">
              <a:avLst/>
            </a:prstGeom>
          </p:spPr>
        </p:pic>
      </p:grpSp>
      <p:grpSp>
        <p:nvGrpSpPr>
          <p:cNvPr id="31" name="Group 24"/>
          <p:cNvGrpSpPr/>
          <p:nvPr/>
        </p:nvGrpSpPr>
        <p:grpSpPr>
          <a:xfrm>
            <a:off x="3883125" y="2484478"/>
            <a:ext cx="2196248" cy="2825988"/>
            <a:chOff x="3102574" y="2451182"/>
            <a:chExt cx="2196248" cy="2825988"/>
          </a:xfrm>
        </p:grpSpPr>
        <p:pic>
          <p:nvPicPr>
            <p:cNvPr id="32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35" b="14380"/>
            <a:stretch/>
          </p:blipFill>
          <p:spPr>
            <a:xfrm>
              <a:off x="3102574" y="3557579"/>
              <a:ext cx="540000" cy="1719591"/>
            </a:xfrm>
            <a:prstGeom prst="rect">
              <a:avLst/>
            </a:prstGeom>
          </p:spPr>
        </p:pic>
        <p:pic>
          <p:nvPicPr>
            <p:cNvPr id="33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06" t="20496" r="36793" b="23447"/>
            <a:stretch/>
          </p:blipFill>
          <p:spPr>
            <a:xfrm>
              <a:off x="3678822" y="2451182"/>
              <a:ext cx="1620000" cy="2825988"/>
            </a:xfrm>
            <a:prstGeom prst="rect">
              <a:avLst/>
            </a:prstGeom>
          </p:spPr>
        </p:pic>
      </p:grpSp>
      <p:grpSp>
        <p:nvGrpSpPr>
          <p:cNvPr id="34" name="Group 25"/>
          <p:cNvGrpSpPr/>
          <p:nvPr/>
        </p:nvGrpSpPr>
        <p:grpSpPr>
          <a:xfrm>
            <a:off x="6096887" y="2484478"/>
            <a:ext cx="2180315" cy="2825988"/>
            <a:chOff x="4509891" y="1959559"/>
            <a:chExt cx="2180315" cy="2825988"/>
          </a:xfrm>
        </p:grpSpPr>
        <p:pic>
          <p:nvPicPr>
            <p:cNvPr id="35" name="Picture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725" b="14270"/>
            <a:stretch/>
          </p:blipFill>
          <p:spPr>
            <a:xfrm>
              <a:off x="4509891" y="3073063"/>
              <a:ext cx="540000" cy="1712484"/>
            </a:xfrm>
            <a:prstGeom prst="rect">
              <a:avLst/>
            </a:prstGeom>
          </p:spPr>
        </p:pic>
        <p:pic>
          <p:nvPicPr>
            <p:cNvPr id="36" name="Picture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04" t="20464" r="36894" b="23480"/>
            <a:stretch/>
          </p:blipFill>
          <p:spPr>
            <a:xfrm>
              <a:off x="5070206" y="1959559"/>
              <a:ext cx="1620000" cy="2825988"/>
            </a:xfrm>
            <a:prstGeom prst="rect">
              <a:avLst/>
            </a:prstGeom>
          </p:spPr>
        </p:pic>
      </p:grpSp>
      <p:grpSp>
        <p:nvGrpSpPr>
          <p:cNvPr id="37" name="Group 26"/>
          <p:cNvGrpSpPr/>
          <p:nvPr/>
        </p:nvGrpSpPr>
        <p:grpSpPr>
          <a:xfrm>
            <a:off x="8292678" y="2484480"/>
            <a:ext cx="2197527" cy="2825987"/>
            <a:chOff x="6836310" y="2292651"/>
            <a:chExt cx="2197527" cy="2825987"/>
          </a:xfrm>
        </p:grpSpPr>
        <p:pic>
          <p:nvPicPr>
            <p:cNvPr id="38" name="Picture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587" b="14270"/>
            <a:stretch/>
          </p:blipFill>
          <p:spPr>
            <a:xfrm>
              <a:off x="6836310" y="3417746"/>
              <a:ext cx="540000" cy="1700892"/>
            </a:xfrm>
            <a:prstGeom prst="rect">
              <a:avLst/>
            </a:prstGeom>
          </p:spPr>
        </p:pic>
        <p:pic>
          <p:nvPicPr>
            <p:cNvPr id="39" name="Picture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2" t="20251" r="36917" b="23692"/>
            <a:stretch/>
          </p:blipFill>
          <p:spPr>
            <a:xfrm>
              <a:off x="7413837" y="2292651"/>
              <a:ext cx="1620000" cy="2825987"/>
            </a:xfrm>
            <a:prstGeom prst="rect">
              <a:avLst/>
            </a:prstGeom>
          </p:spPr>
        </p:pic>
      </p:grpSp>
      <p:sp>
        <p:nvSpPr>
          <p:cNvPr id="40" name="TextBox 34"/>
          <p:cNvSpPr txBox="1"/>
          <p:nvPr/>
        </p:nvSpPr>
        <p:spPr>
          <a:xfrm>
            <a:off x="2223012" y="5316506"/>
            <a:ext cx="1668727" cy="3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de-CH" sz="1600" dirty="0" err="1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Temperature</a:t>
            </a:r>
            <a:r>
              <a:rPr lang="de-CH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(K)</a:t>
            </a:r>
          </a:p>
        </p:txBody>
      </p:sp>
      <p:sp>
        <p:nvSpPr>
          <p:cNvPr id="41" name="TextBox 35"/>
          <p:cNvSpPr txBox="1"/>
          <p:nvPr/>
        </p:nvSpPr>
        <p:spPr>
          <a:xfrm>
            <a:off x="4850830" y="5310467"/>
            <a:ext cx="837089" cy="3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l-GR" sz="16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σ</a:t>
            </a:r>
            <a:r>
              <a:rPr lang="de-CH" sz="1600" baseline="-250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xx</a:t>
            </a:r>
            <a:r>
              <a:rPr lang="de-CH" sz="16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Pa</a:t>
            </a:r>
            <a:r>
              <a:rPr lang="de-CH" sz="16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)</a:t>
            </a:r>
            <a:endParaRPr lang="de-CH" sz="16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2" name="TextBox 36"/>
          <p:cNvSpPr txBox="1"/>
          <p:nvPr/>
        </p:nvSpPr>
        <p:spPr>
          <a:xfrm>
            <a:off x="7048658" y="5317238"/>
            <a:ext cx="837089" cy="3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l-GR" sz="16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σ</a:t>
            </a:r>
            <a:r>
              <a:rPr lang="de-CH" sz="1600" baseline="-25000" dirty="0" err="1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yy</a:t>
            </a:r>
            <a:r>
              <a:rPr lang="de-CH" sz="16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Pa</a:t>
            </a:r>
            <a:r>
              <a:rPr lang="de-CH" sz="16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)</a:t>
            </a:r>
            <a:endParaRPr lang="de-CH" sz="16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3" name="TextBox 37"/>
          <p:cNvSpPr txBox="1"/>
          <p:nvPr/>
        </p:nvSpPr>
        <p:spPr>
          <a:xfrm>
            <a:off x="9100556" y="5310467"/>
            <a:ext cx="1159292" cy="3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 eaLnBrk="0" fontAlgn="base" hangingPunct="0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</a:pPr>
            <a:r>
              <a:rPr lang="el-GR" sz="16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σ</a:t>
            </a:r>
            <a:r>
              <a:rPr lang="de-CH" sz="1600" baseline="-25000" dirty="0" err="1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xy</a:t>
            </a:r>
            <a:r>
              <a:rPr lang="de-CH" sz="16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/</a:t>
            </a:r>
            <a:r>
              <a:rPr lang="el-GR" sz="16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σ</a:t>
            </a:r>
            <a:r>
              <a:rPr lang="de-CH" sz="1600" baseline="-25000" dirty="0" err="1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yx</a:t>
            </a:r>
            <a:r>
              <a:rPr lang="de-CH" sz="16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Pa</a:t>
            </a:r>
            <a:r>
              <a:rPr lang="de-CH" sz="16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)</a:t>
            </a:r>
            <a:endParaRPr lang="de-CH" sz="16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4" name="TextBox 9"/>
          <p:cNvSpPr txBox="1"/>
          <p:nvPr/>
        </p:nvSpPr>
        <p:spPr>
          <a:xfrm>
            <a:off x="3975115" y="5932399"/>
            <a:ext cx="4351311" cy="400110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1F407A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000" b="1" u="sng" kern="0" dirty="0">
                <a:solidFill>
                  <a:prstClr val="black"/>
                </a:solidFill>
                <a:latin typeface="Arial"/>
                <a:ea typeface="宋体" pitchFamily="2" charset="-122"/>
              </a:rPr>
              <a:t>模拟为实验与设计提供指导</a:t>
            </a:r>
            <a:endParaRPr lang="en-US" kern="0" dirty="0">
              <a:solidFill>
                <a:prstClr val="black"/>
              </a:solidFill>
              <a:latin typeface="Arial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64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855A1-D8AA-4FA7-998C-DFA8FAEE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从常微分到偏微分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639398-8857-4A37-A9B3-B32FC63D03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5C77D4-7CCF-4E87-B51E-84E9D663D5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常微分方程：</a:t>
            </a:r>
            <a:endParaRPr lang="en-US" altLang="zh-CN" dirty="0"/>
          </a:p>
          <a:p>
            <a:pPr lvl="1"/>
            <a:r>
              <a:rPr lang="zh-CN" altLang="en-US" dirty="0"/>
              <a:t>系统状态具有有限维度自由度</a:t>
            </a:r>
            <a:endParaRPr lang="en-US" altLang="zh-CN" dirty="0"/>
          </a:p>
          <a:p>
            <a:r>
              <a:rPr lang="zh-CN" altLang="en-US" dirty="0"/>
              <a:t>偏微分方程：</a:t>
            </a:r>
            <a:endParaRPr lang="en-US" altLang="zh-CN" dirty="0"/>
          </a:p>
          <a:p>
            <a:pPr lvl="1"/>
            <a:r>
              <a:rPr lang="zh-CN" altLang="en-US" dirty="0"/>
              <a:t>系统状态是一个连续变化的情况</a:t>
            </a:r>
            <a:endParaRPr lang="en-US" altLang="zh-CN" dirty="0"/>
          </a:p>
          <a:p>
            <a:r>
              <a:rPr lang="zh-CN" altLang="en-US" dirty="0"/>
              <a:t>稳态情况：</a:t>
            </a:r>
            <a:endParaRPr lang="en-US" altLang="zh-CN" dirty="0"/>
          </a:p>
          <a:p>
            <a:pPr lvl="1"/>
            <a:r>
              <a:rPr lang="zh-CN" altLang="en-US" dirty="0"/>
              <a:t>没有时间变量</a:t>
            </a:r>
            <a:endParaRPr lang="en-US" altLang="zh-CN" dirty="0"/>
          </a:p>
          <a:p>
            <a:pPr lvl="1"/>
            <a:r>
              <a:rPr lang="zh-CN" altLang="en-US" dirty="0"/>
              <a:t>系统有一个连续的状态仍使用常微分方程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27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855A1-D8AA-4FA7-998C-DFA8FAEE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从常微分到偏微分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639398-8857-4A37-A9B3-B32FC63D03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5C77D4-7CCF-4E87-B51E-84E9D663D5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单自由度系统：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双自由度系统：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05CDBF-887E-4698-9F40-E7B9253556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3790" y="1784351"/>
            <a:ext cx="4566920" cy="1295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3B2572-66A3-4F49-9EBD-FCB820C9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543" y="2216051"/>
            <a:ext cx="1505031" cy="432000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E00D9AB3-0E96-47E9-AC2F-DFAB8CCEA43F}"/>
              </a:ext>
            </a:extLst>
          </p:cNvPr>
          <p:cNvSpPr/>
          <p:nvPr/>
        </p:nvSpPr>
        <p:spPr>
          <a:xfrm>
            <a:off x="7343775" y="2284413"/>
            <a:ext cx="571500" cy="295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DA3516-9C8A-4900-BC4C-259605F7539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29357" y="4209950"/>
            <a:ext cx="4866005" cy="201549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5F9100AF-4A2C-403C-A931-040DCB7560AB}"/>
              </a:ext>
            </a:extLst>
          </p:cNvPr>
          <p:cNvSpPr/>
          <p:nvPr/>
        </p:nvSpPr>
        <p:spPr>
          <a:xfrm>
            <a:off x="6819900" y="5070058"/>
            <a:ext cx="571500" cy="295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E58B48-A4F1-4442-AC97-67210D44B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668" y="4821695"/>
            <a:ext cx="289992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6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855A1-D8AA-4FA7-998C-DFA8FAEE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从常微分到偏微分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639398-8857-4A37-A9B3-B32FC63D03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5C77D4-7CCF-4E87-B51E-84E9D663D5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多</a:t>
            </a:r>
            <a:r>
              <a:rPr lang="en-US" altLang="zh-CN" dirty="0"/>
              <a:t>(</a:t>
            </a:r>
            <a:r>
              <a:rPr lang="zh-CN" altLang="en-US" dirty="0"/>
              <a:t>有限</a:t>
            </a:r>
            <a:r>
              <a:rPr lang="en-US" altLang="zh-CN" dirty="0"/>
              <a:t>)</a:t>
            </a:r>
            <a:r>
              <a:rPr lang="zh-CN" altLang="en-US" dirty="0"/>
              <a:t>自由度系统：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连续系统：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00D9AB3-0E96-47E9-AC2F-DFAB8CCEA43F}"/>
              </a:ext>
            </a:extLst>
          </p:cNvPr>
          <p:cNvSpPr/>
          <p:nvPr/>
        </p:nvSpPr>
        <p:spPr>
          <a:xfrm>
            <a:off x="5888353" y="2742417"/>
            <a:ext cx="571500" cy="295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0F201C-328B-432C-9EF8-C6DE6C0598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3162" y="2314108"/>
            <a:ext cx="2591435" cy="11518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6F9E437-A67F-43CE-A885-5F1F1DF3C5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3609" y="1342240"/>
            <a:ext cx="2026285" cy="3095625"/>
          </a:xfrm>
          <a:prstGeom prst="rect">
            <a:avLst/>
          </a:prstGeom>
        </p:spPr>
      </p:pic>
      <p:pic>
        <p:nvPicPr>
          <p:cNvPr id="13" name="Picture 2" descr="http://p3.pstatp.com/large/5947000255a33834e79b">
            <a:extLst>
              <a:ext uri="{FF2B5EF4-FFF2-40B4-BE49-F238E27FC236}">
                <a16:creationId xmlns:a16="http://schemas.microsoft.com/office/drawing/2014/main" id="{58D1B6E7-A404-45A2-B11F-A563056C1B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8"/>
          <a:stretch/>
        </p:blipFill>
        <p:spPr bwMode="auto">
          <a:xfrm>
            <a:off x="3458542" y="4561477"/>
            <a:ext cx="4859622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11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855A1-D8AA-4FA7-998C-DFA8FAEE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从常微分到偏微分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639398-8857-4A37-A9B3-B32FC63D03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5C77D4-7CCF-4E87-B51E-84E9D663D5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稳态的</a:t>
            </a:r>
            <a:r>
              <a:rPr lang="en-US" altLang="zh-CN" dirty="0"/>
              <a:t>1</a:t>
            </a:r>
            <a:r>
              <a:rPr lang="zh-CN" altLang="en-US" dirty="0"/>
              <a:t>维连续系统：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00D9AB3-0E96-47E9-AC2F-DFAB8CCEA43F}"/>
              </a:ext>
            </a:extLst>
          </p:cNvPr>
          <p:cNvSpPr/>
          <p:nvPr/>
        </p:nvSpPr>
        <p:spPr>
          <a:xfrm>
            <a:off x="5126667" y="4035233"/>
            <a:ext cx="571500" cy="295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4A9DCB-2A23-4E26-95CA-F0AD723F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00" y="2094871"/>
            <a:ext cx="3134905" cy="4176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DBB7874-7CC0-4706-BC3F-EC4FD314242C}"/>
              </a:ext>
            </a:extLst>
          </p:cNvPr>
          <p:cNvGrpSpPr/>
          <p:nvPr/>
        </p:nvGrpSpPr>
        <p:grpSpPr>
          <a:xfrm>
            <a:off x="6226876" y="2359247"/>
            <a:ext cx="4487571" cy="3351972"/>
            <a:chOff x="6366814" y="2421000"/>
            <a:chExt cx="4487571" cy="335197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6695E5A-4F24-4385-B6EA-B246E92EA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6814" y="2421000"/>
              <a:ext cx="4487571" cy="2016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65E0F5C-9B57-42BD-8F89-71CBCA4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5401" y="4836972"/>
              <a:ext cx="1650396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90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1A0F3-568E-4A26-93C0-04B4BBC9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偏微分方程求解案例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01B400-02F1-4210-8E3B-AAB2F502C5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DA7EB7-290D-493B-AC60-DF9BA7836C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偏微分方程求解：</a:t>
            </a:r>
            <a:endParaRPr lang="en-US" altLang="zh-CN" dirty="0"/>
          </a:p>
          <a:p>
            <a:pPr lvl="1"/>
            <a:r>
              <a:rPr lang="zh-CN" altLang="en-US" dirty="0"/>
              <a:t>同时需要初始条件和边界条件</a:t>
            </a:r>
          </a:p>
          <a:p>
            <a:r>
              <a:rPr lang="zh-CN" altLang="en-US" dirty="0"/>
              <a:t>案例：</a:t>
            </a:r>
            <a:endParaRPr lang="en-US" altLang="zh-CN" dirty="0"/>
          </a:p>
          <a:p>
            <a:pPr lvl="1"/>
            <a:r>
              <a:rPr lang="zh-CN" altLang="en-US" dirty="0"/>
              <a:t>鼓泡床</a:t>
            </a:r>
            <a:endParaRPr lang="en-US" altLang="zh-CN" dirty="0"/>
          </a:p>
          <a:p>
            <a:pPr lvl="1"/>
            <a:r>
              <a:rPr lang="zh-CN" altLang="en-US" dirty="0"/>
              <a:t>流化床提升管</a:t>
            </a:r>
            <a:endParaRPr lang="en-US" altLang="zh-CN" dirty="0"/>
          </a:p>
          <a:p>
            <a:pPr lvl="1"/>
            <a:r>
              <a:rPr lang="zh-CN" altLang="en-US" dirty="0"/>
              <a:t>结构式管式反应器</a:t>
            </a:r>
            <a:endParaRPr lang="en-US" altLang="zh-CN" dirty="0"/>
          </a:p>
          <a:p>
            <a:pPr lvl="1"/>
            <a:r>
              <a:rPr lang="zh-CN" altLang="en-US" dirty="0"/>
              <a:t>热裂钻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335C32-29AD-46D7-9B07-56098903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837" y="4411558"/>
            <a:ext cx="3054361" cy="19447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C6525B-C855-4349-ABC4-A59DA1E3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90" y="4615791"/>
            <a:ext cx="3700593" cy="1536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10D4B0-69B9-4961-B3F1-8913CA2D9B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39" t="14462" r="839" b="628"/>
          <a:stretch/>
        </p:blipFill>
        <p:spPr>
          <a:xfrm>
            <a:off x="9112839" y="1253408"/>
            <a:ext cx="1454931" cy="49485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945BEE-707F-4DB9-8BA7-E94E108BEC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662"/>
          <a:stretch/>
        </p:blipFill>
        <p:spPr>
          <a:xfrm>
            <a:off x="6669154" y="1315055"/>
            <a:ext cx="148191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6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F9B27-3ED6-4198-ADFF-04318459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偏微分方程求解案例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BC64A0-2759-44E8-A62B-8899B8AC0D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95313-BC26-4B37-936F-025357696D4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鼓泡床模拟：</a:t>
            </a:r>
            <a:endParaRPr lang="en-US" altLang="zh-CN" dirty="0"/>
          </a:p>
          <a:p>
            <a:pPr lvl="1"/>
            <a:r>
              <a:rPr lang="zh-CN" altLang="en-US" dirty="0"/>
              <a:t>控制方程：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8AD0BDB-B082-40BC-8D4C-D9F6F7E84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307939"/>
              </p:ext>
            </p:extLst>
          </p:nvPr>
        </p:nvGraphicFramePr>
        <p:xfrm>
          <a:off x="3154885" y="2297113"/>
          <a:ext cx="1136651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3" imgW="660240" imgH="431640" progId="Equation.DSMT4">
                  <p:embed/>
                </p:oleObj>
              </mc:Choice>
              <mc:Fallback>
                <p:oleObj name="Equation" r:id="rId3" imgW="660240" imgH="431640" progId="Equation.DSMT4">
                  <p:embed/>
                  <p:pic>
                    <p:nvPicPr>
                      <p:cNvPr id="2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885" y="2297113"/>
                        <a:ext cx="1136651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C9983A-D7A2-45C6-9972-FBAF6F0B3E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635"/>
              </p:ext>
            </p:extLst>
          </p:nvPr>
        </p:nvGraphicFramePr>
        <p:xfrm>
          <a:off x="1580088" y="3074989"/>
          <a:ext cx="42894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5" imgW="2717640" imgH="469800" progId="Equation.DSMT4">
                  <p:embed/>
                </p:oleObj>
              </mc:Choice>
              <mc:Fallback>
                <p:oleObj name="Equation" r:id="rId5" imgW="2717640" imgH="469800" progId="Equation.DSMT4">
                  <p:embed/>
                  <p:pic>
                    <p:nvPicPr>
                      <p:cNvPr id="2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088" y="3074989"/>
                        <a:ext cx="428942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705DAC76-2090-4E95-BEA9-06DD4859D9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342180"/>
              </p:ext>
            </p:extLst>
          </p:nvPr>
        </p:nvGraphicFramePr>
        <p:xfrm>
          <a:off x="2651124" y="3943954"/>
          <a:ext cx="24384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Equation" r:id="rId7" imgW="1689100" imgH="419100" progId="Equation.DSMT4">
                  <p:embed/>
                </p:oleObj>
              </mc:Choice>
              <mc:Fallback>
                <p:oleObj name="Equation" r:id="rId7" imgW="1689100" imgH="419100" progId="Equation.DSMT4">
                  <p:embed/>
                  <p:pic>
                    <p:nvPicPr>
                      <p:cNvPr id="1228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24" y="3943954"/>
                        <a:ext cx="2438400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B82E4AC-1105-49F7-BC44-E394CDCBDA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696893"/>
              </p:ext>
            </p:extLst>
          </p:nvPr>
        </p:nvGraphicFramePr>
        <p:xfrm>
          <a:off x="669924" y="4510693"/>
          <a:ext cx="6400800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Equation" r:id="rId9" imgW="4013200" imgH="393700" progId="Equation.DSMT4">
                  <p:embed/>
                </p:oleObj>
              </mc:Choice>
              <mc:Fallback>
                <p:oleObj name="Equation" r:id="rId9" imgW="4013200" imgH="393700" progId="Equation.DSMT4">
                  <p:embed/>
                  <p:pic>
                    <p:nvPicPr>
                      <p:cNvPr id="12288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4" y="4510693"/>
                        <a:ext cx="6400800" cy="623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6DB6CAF5-1D5E-4AE5-9B05-93A8A7998C8A}"/>
              </a:ext>
            </a:extLst>
          </p:cNvPr>
          <p:cNvGrpSpPr/>
          <p:nvPr/>
        </p:nvGrpSpPr>
        <p:grpSpPr>
          <a:xfrm>
            <a:off x="7277623" y="1743338"/>
            <a:ext cx="4556125" cy="4398963"/>
            <a:chOff x="7205925" y="1746059"/>
            <a:chExt cx="4556125" cy="4398962"/>
          </a:xfrm>
        </p:grpSpPr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75867EA6-A6F9-49A0-BC86-365B92B2E7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925" y="1746059"/>
              <a:ext cx="1312862" cy="4398962"/>
              <a:chOff x="1055" y="935"/>
              <a:chExt cx="827" cy="2771"/>
            </a:xfrm>
          </p:grpSpPr>
          <p:pic>
            <p:nvPicPr>
              <p:cNvPr id="10" name="Picture 6" descr="QQ截图111111">
                <a:extLst>
                  <a:ext uri="{FF2B5EF4-FFF2-40B4-BE49-F238E27FC236}">
                    <a16:creationId xmlns:a16="http://schemas.microsoft.com/office/drawing/2014/main" id="{19B2581F-1F8B-40D4-BC8F-3F5C54830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" y="935"/>
                <a:ext cx="827" cy="2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7">
                <a:extLst>
                  <a:ext uri="{FF2B5EF4-FFF2-40B4-BE49-F238E27FC236}">
                    <a16:creationId xmlns:a16="http://schemas.microsoft.com/office/drawing/2014/main" id="{AAB85B2C-DCF5-4DB1-80AA-1670DA177F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0" y="3473"/>
                <a:ext cx="78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de-CH" altLang="zh-CN" dirty="0">
                    <a:latin typeface="Times New Roman" pitchFamily="18" charset="0"/>
                    <a:ea typeface="SimHei" pitchFamily="49" charset="-122"/>
                  </a:rPr>
                  <a:t>Exp.</a:t>
                </a:r>
                <a:endParaRPr lang="zh-CN" altLang="en-US" baseline="30000" dirty="0">
                  <a:latin typeface="Times New Roman" pitchFamily="18" charset="0"/>
                  <a:ea typeface="SimHei" pitchFamily="49" charset="-122"/>
                </a:endParaRPr>
              </a:p>
            </p:txBody>
          </p:sp>
        </p:grpSp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0527B4D0-FCFC-42B8-95BB-E0BC5891B2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9400" y="1747646"/>
              <a:ext cx="2124075" cy="4397375"/>
              <a:chOff x="2222" y="936"/>
              <a:chExt cx="1338" cy="2770"/>
            </a:xfrm>
          </p:grpSpPr>
          <p:pic>
            <p:nvPicPr>
              <p:cNvPr id="13" name="Picture 9" descr="QQ截图20121029205420">
                <a:extLst>
                  <a:ext uri="{FF2B5EF4-FFF2-40B4-BE49-F238E27FC236}">
                    <a16:creationId xmlns:a16="http://schemas.microsoft.com/office/drawing/2014/main" id="{DF068338-7B13-48D4-9298-BA6A034EE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8" y="936"/>
                <a:ext cx="823" cy="2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 Box 10">
                <a:extLst>
                  <a:ext uri="{FF2B5EF4-FFF2-40B4-BE49-F238E27FC236}">
                    <a16:creationId xmlns:a16="http://schemas.microsoft.com/office/drawing/2014/main" id="{90161C65-7F41-4EB5-A849-092622E276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2" y="3473"/>
                <a:ext cx="133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>
                    <a:latin typeface="Times New Roman" pitchFamily="18" charset="0"/>
                    <a:ea typeface="SimHei" pitchFamily="49" charset="-122"/>
                  </a:rPr>
                  <a:t>FLUENT</a:t>
                </a:r>
                <a:endParaRPr lang="zh-CN" altLang="en-US" baseline="30000">
                  <a:latin typeface="Times New Roman" pitchFamily="18" charset="0"/>
                  <a:ea typeface="SimHei" pitchFamily="49" charset="-122"/>
                </a:endParaRPr>
              </a:p>
            </p:txBody>
          </p:sp>
        </p:grpSp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CE547B53-AD86-4AF2-9A03-7321CB004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88800" y="1749234"/>
              <a:ext cx="1873250" cy="4394200"/>
              <a:chOff x="2879" y="938"/>
              <a:chExt cx="1180" cy="2768"/>
            </a:xfrm>
          </p:grpSpPr>
          <p:pic>
            <p:nvPicPr>
              <p:cNvPr id="16" name="Picture 12" descr="QQ截图20121029204959">
                <a:extLst>
                  <a:ext uri="{FF2B5EF4-FFF2-40B4-BE49-F238E27FC236}">
                    <a16:creationId xmlns:a16="http://schemas.microsoft.com/office/drawing/2014/main" id="{DD564027-B0AF-4473-B6C1-F7B2A57A85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6" y="938"/>
                <a:ext cx="800" cy="2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3">
                <a:extLst>
                  <a:ext uri="{FF2B5EF4-FFF2-40B4-BE49-F238E27FC236}">
                    <a16:creationId xmlns:a16="http://schemas.microsoft.com/office/drawing/2014/main" id="{D3E48E83-DEC7-4E44-8D4F-8CE7BF461A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9" y="3473"/>
                <a:ext cx="118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>
                    <a:latin typeface="Times New Roman" pitchFamily="18" charset="0"/>
                    <a:ea typeface="SimHei" pitchFamily="49" charset="-122"/>
                  </a:rPr>
                  <a:t>MP-PIC</a:t>
                </a:r>
                <a:endParaRPr lang="zh-CN" altLang="en-US">
                  <a:latin typeface="Times New Roman" pitchFamily="18" charset="0"/>
                  <a:ea typeface="SimHei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46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A3821-6630-4E9C-82FF-C02455A4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偏微分方程求解案例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545C31-B1BE-41C9-82C4-1976C323A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D231E7-D49A-4683-AAD3-B7BDA41DE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流化床提升管模拟：</a:t>
            </a:r>
            <a:endParaRPr lang="en-US" altLang="zh-CN" dirty="0"/>
          </a:p>
          <a:p>
            <a:pPr lvl="1"/>
            <a:r>
              <a:rPr lang="zh-CN" altLang="en-US" dirty="0"/>
              <a:t>控制方程与鼓泡床相同</a:t>
            </a:r>
            <a:endParaRPr lang="en-US" altLang="zh-CN" dirty="0"/>
          </a:p>
          <a:p>
            <a:pPr lvl="1"/>
            <a:r>
              <a:rPr lang="zh-CN" altLang="en-US" dirty="0"/>
              <a:t>区别仅在边界条件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606E9-96CC-4FAA-AF1B-7A0E6F25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33" y="2513991"/>
            <a:ext cx="2841876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7F922C1A-BC30-45E0-B380-CF4C6B02B5E6}"/>
              </a:ext>
            </a:extLst>
          </p:cNvPr>
          <p:cNvGrpSpPr/>
          <p:nvPr/>
        </p:nvGrpSpPr>
        <p:grpSpPr>
          <a:xfrm>
            <a:off x="6049015" y="1683817"/>
            <a:ext cx="4916488" cy="4415621"/>
            <a:chOff x="6603999" y="1926175"/>
            <a:chExt cx="4916488" cy="44156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F3DB08-695A-4BA7-AD3B-C448DE4C3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66"/>
            <a:stretch>
              <a:fillRect/>
            </a:stretch>
          </p:blipFill>
          <p:spPr bwMode="auto">
            <a:xfrm>
              <a:off x="6603999" y="1926175"/>
              <a:ext cx="4916488" cy="3957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5F48309F-BFB6-4CE0-989F-6EC6DEE9C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8043" y="5956240"/>
              <a:ext cx="22621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zh-CN" altLang="en-US" dirty="0"/>
                <a:t>结构曳力（</a:t>
              </a:r>
              <a:r>
                <a:rPr lang="en-US" altLang="zh-CN" dirty="0"/>
                <a:t>EMMS</a:t>
              </a:r>
              <a:r>
                <a:rPr lang="zh-CN" altLang="en-US" dirty="0"/>
                <a:t>）</a:t>
              </a:r>
              <a:endParaRPr lang="de-CH" altLang="de-DE" dirty="0"/>
            </a:p>
          </p:txBody>
        </p:sp>
        <p:sp>
          <p:nvSpPr>
            <p:cNvPr id="8" name="TextBox 27">
              <a:extLst>
                <a:ext uri="{FF2B5EF4-FFF2-40B4-BE49-F238E27FC236}">
                  <a16:creationId xmlns:a16="http://schemas.microsoft.com/office/drawing/2014/main" id="{ABD61DE8-01D3-4373-B88C-9E57EB7A68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34798" y="5972462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zh-CN" altLang="en-US" dirty="0"/>
                <a:t>均匀曳力</a:t>
              </a:r>
              <a:endParaRPr lang="de-CH" alt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43323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in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CC ETH Zürich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FFFFFF"/>
      </a:accent3>
      <a:accent4>
        <a:srgbClr val="000000"/>
      </a:accent4>
      <a:accent5>
        <a:srgbClr val="AAADB5"/>
      </a:accent5>
      <a:accent6>
        <a:srgbClr val="004883"/>
      </a:accent6>
      <a:hlink>
        <a:srgbClr val="52ADE7"/>
      </a:hlink>
      <a:folHlink>
        <a:srgbClr val="C7E4F7"/>
      </a:folHlink>
    </a:clrScheme>
    <a:fontScheme name="Master CC ETH Zürich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2" charset="2"/>
          <a:buNone/>
          <a:tabLst/>
          <a:defRPr kumimoji="0" lang="zh-CN" altLang="de-DE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2" charset="2"/>
          <a:buNone/>
          <a:tabLst/>
          <a:defRPr kumimoji="0" lang="zh-CN" altLang="de-DE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4742</TotalTime>
  <Words>739</Words>
  <Application>Microsoft Office PowerPoint</Application>
  <PresentationFormat>宽屏</PresentationFormat>
  <Paragraphs>216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MS PGothic</vt:lpstr>
      <vt:lpstr>等线</vt:lpstr>
      <vt:lpstr>SimHei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Master CC ETH Zürich</vt:lpstr>
      <vt:lpstr>Equation</vt:lpstr>
      <vt:lpstr>化工应用数学</vt:lpstr>
      <vt:lpstr>第六章 偏微分方程简介</vt:lpstr>
      <vt:lpstr>5.1 从常微分到偏微分</vt:lpstr>
      <vt:lpstr>5.1 从常微分到偏微分</vt:lpstr>
      <vt:lpstr>5.1 从常微分到偏微分</vt:lpstr>
      <vt:lpstr>5.1 从常微分到偏微分</vt:lpstr>
      <vt:lpstr>5.2 偏微分方程求解案例</vt:lpstr>
      <vt:lpstr>5.2 偏微分方程求解案例</vt:lpstr>
      <vt:lpstr>5.2 偏微分方程求解案例</vt:lpstr>
      <vt:lpstr>5.2 偏微分方程求解案例</vt:lpstr>
      <vt:lpstr>PowerPoint 演示文稿</vt:lpstr>
      <vt:lpstr>结构化管式反应器</vt:lpstr>
      <vt:lpstr>结构化管式反应器</vt:lpstr>
      <vt:lpstr>结构化管式反应器:实验研究（Altheimer Marco）</vt:lpstr>
      <vt:lpstr>结构化管式反应器:数值模拟</vt:lpstr>
      <vt:lpstr>结构化管式反应器:数值模拟</vt:lpstr>
      <vt:lpstr>结构化管式反应器:数值模拟</vt:lpstr>
      <vt:lpstr>结构化管式反应器:数值模拟</vt:lpstr>
      <vt:lpstr>热裂钻:Motivation</vt:lpstr>
      <vt:lpstr>热裂钻:原理</vt:lpstr>
      <vt:lpstr>热裂钻:模拟与实验的关系</vt:lpstr>
      <vt:lpstr>热裂钻:模拟目标</vt:lpstr>
      <vt:lpstr>热裂钻:动网格模拟</vt:lpstr>
      <vt:lpstr>热裂钻:温度及热应力分布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 Feifei</dc:creator>
  <cp:lastModifiedBy>Song Feifei</cp:lastModifiedBy>
  <cp:revision>957</cp:revision>
  <dcterms:created xsi:type="dcterms:W3CDTF">2019-07-31T09:59:25Z</dcterms:created>
  <dcterms:modified xsi:type="dcterms:W3CDTF">2019-11-06T08:39:37Z</dcterms:modified>
</cp:coreProperties>
</file>